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77" r:id="rId3"/>
    <p:sldId id="257" r:id="rId4"/>
    <p:sldId id="267" r:id="rId5"/>
    <p:sldId id="258" r:id="rId6"/>
    <p:sldId id="262" r:id="rId7"/>
    <p:sldId id="270" r:id="rId8"/>
    <p:sldId id="266" r:id="rId9"/>
    <p:sldId id="272" r:id="rId10"/>
    <p:sldId id="263" r:id="rId11"/>
    <p:sldId id="275" r:id="rId12"/>
    <p:sldId id="269" r:id="rId13"/>
    <p:sldId id="264" r:id="rId14"/>
    <p:sldId id="273" r:id="rId15"/>
    <p:sldId id="265" r:id="rId16"/>
    <p:sldId id="274" r:id="rId17"/>
    <p:sldId id="276" r:id="rId18"/>
    <p:sldId id="279" r:id="rId19"/>
    <p:sldId id="259" r:id="rId20"/>
    <p:sldId id="268" r:id="rId21"/>
  </p:sldIdLst>
  <p:sldSz cx="9144000" cy="6858000" type="screen4x3"/>
  <p:notesSz cx="6858000" cy="9144000"/>
  <p:embeddedFontLst>
    <p:embeddedFont>
      <p:font typeface="Montserrat SemiBold" panose="020B0604020202020204" charset="0"/>
      <p:regular r:id="rId23"/>
      <p:bold r:id="rId24"/>
      <p:italic r:id="rId25"/>
      <p:boldItalic r:id="rId26"/>
    </p:embeddedFont>
    <p:embeddedFont>
      <p:font typeface="Questrial" panose="020B0604020202020204" charset="0"/>
      <p:regular r:id="rId27"/>
    </p:embeddedFont>
    <p:embeddedFont>
      <p:font typeface="Montserrat ExtraBold" panose="020B0604020202020204" charset="0"/>
      <p:bold r:id="rId28"/>
      <p:boldItalic r:id="rId29"/>
    </p:embeddedFont>
    <p:embeddedFont>
      <p:font typeface="Montserrat Medium" panose="020B060402020202020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Montserrat"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183" autoAdjust="0"/>
  </p:normalViewPr>
  <p:slideViewPr>
    <p:cSldViewPr snapToGrid="0">
      <p:cViewPr varScale="1">
        <p:scale>
          <a:sx n="123" d="100"/>
          <a:sy n="123" d="100"/>
        </p:scale>
        <p:origin x="1260" y="104"/>
      </p:cViewPr>
      <p:guideLst>
        <p:guide orient="horz" pos="2160"/>
        <p:guide pos="2880"/>
      </p:guideLst>
    </p:cSldViewPr>
  </p:slideViewPr>
  <p:outlineViewPr>
    <p:cViewPr>
      <p:scale>
        <a:sx n="33" d="100"/>
        <a:sy n="33" d="100"/>
      </p:scale>
      <p:origin x="0" y="-6858"/>
    </p:cViewPr>
  </p:outlineViewPr>
  <p:notesTextViewPr>
    <p:cViewPr>
      <p:scale>
        <a:sx n="1" d="1"/>
        <a:sy n="1" d="1"/>
      </p:scale>
      <p:origin x="0" y="0"/>
    </p:cViewPr>
  </p:notesTextViewPr>
  <p:notesViewPr>
    <p:cSldViewPr snapToGrid="0">
      <p:cViewPr varScale="1">
        <p:scale>
          <a:sx n="51" d="100"/>
          <a:sy n="51" d="100"/>
        </p:scale>
        <p:origin x="271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dirty="0"/>
              <a:t>How detrimental has COVID-19 been to your program?  (n=1432)</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percentStacked"/>
        <c:varyColors val="0"/>
        <c:ser>
          <c:idx val="0"/>
          <c:order val="0"/>
          <c:tx>
            <c:strRef>
              <c:f>'How Detrimental'!$A$8</c:f>
              <c:strCache>
                <c:ptCount val="1"/>
                <c:pt idx="0">
                  <c:v>Little Impact</c:v>
                </c:pt>
              </c:strCache>
            </c:strRef>
          </c:tx>
          <c:spPr>
            <a:solidFill>
              <a:schemeClr val="accent1"/>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'How Detrimental'!$B$7:$E$7</c:f>
              <c:strCache>
                <c:ptCount val="4"/>
                <c:pt idx="0">
                  <c:v>DCCC</c:v>
                </c:pt>
                <c:pt idx="1">
                  <c:v>DCFH</c:v>
                </c:pt>
                <c:pt idx="2">
                  <c:v>DCGH</c:v>
                </c:pt>
                <c:pt idx="3">
                  <c:v>License Exempt</c:v>
                </c:pt>
              </c:strCache>
            </c:strRef>
          </c:cat>
          <c:val>
            <c:numRef>
              <c:f>'How Detrimental'!$B$8:$E$8</c:f>
              <c:numCache>
                <c:formatCode>0%</c:formatCode>
                <c:ptCount val="4"/>
                <c:pt idx="0">
                  <c:v>1.3864818024263431E-2</c:v>
                </c:pt>
                <c:pt idx="1">
                  <c:v>7.9893475366178426E-2</c:v>
                </c:pt>
                <c:pt idx="2">
                  <c:v>0</c:v>
                </c:pt>
                <c:pt idx="3">
                  <c:v>2.4390243902439025E-2</c:v>
                </c:pt>
              </c:numCache>
            </c:numRef>
          </c:val>
          <c:extLst>
            <c:ext xmlns:c16="http://schemas.microsoft.com/office/drawing/2014/chart" uri="{C3380CC4-5D6E-409C-BE32-E72D297353CC}">
              <c16:uniqueId val="{00000000-87B1-499F-B2BB-FE23EA3C4665}"/>
            </c:ext>
          </c:extLst>
        </c:ser>
        <c:ser>
          <c:idx val="1"/>
          <c:order val="1"/>
          <c:tx>
            <c:strRef>
              <c:f>'How Detrimental'!$A$9</c:f>
              <c:strCache>
                <c:ptCount val="1"/>
                <c:pt idx="0">
                  <c:v>Neutral</c:v>
                </c:pt>
              </c:strCache>
            </c:strRef>
          </c:tx>
          <c:spPr>
            <a:solidFill>
              <a:schemeClr val="accent2"/>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'How Detrimental'!$B$7:$E$7</c:f>
              <c:strCache>
                <c:ptCount val="4"/>
                <c:pt idx="0">
                  <c:v>DCCC</c:v>
                </c:pt>
                <c:pt idx="1">
                  <c:v>DCFH</c:v>
                </c:pt>
                <c:pt idx="2">
                  <c:v>DCGH</c:v>
                </c:pt>
                <c:pt idx="3">
                  <c:v>License Exempt</c:v>
                </c:pt>
              </c:strCache>
            </c:strRef>
          </c:cat>
          <c:val>
            <c:numRef>
              <c:f>'How Detrimental'!$B$9:$E$9</c:f>
              <c:numCache>
                <c:formatCode>0%</c:formatCode>
                <c:ptCount val="4"/>
                <c:pt idx="0">
                  <c:v>8.1455805892547667E-2</c:v>
                </c:pt>
                <c:pt idx="1">
                  <c:v>0.21304926764314247</c:v>
                </c:pt>
                <c:pt idx="2">
                  <c:v>9.0909090909090912E-2</c:v>
                </c:pt>
                <c:pt idx="3">
                  <c:v>0.17073170731707318</c:v>
                </c:pt>
              </c:numCache>
            </c:numRef>
          </c:val>
          <c:extLst>
            <c:ext xmlns:c16="http://schemas.microsoft.com/office/drawing/2014/chart" uri="{C3380CC4-5D6E-409C-BE32-E72D297353CC}">
              <c16:uniqueId val="{00000001-87B1-499F-B2BB-FE23EA3C4665}"/>
            </c:ext>
          </c:extLst>
        </c:ser>
        <c:ser>
          <c:idx val="2"/>
          <c:order val="2"/>
          <c:tx>
            <c:strRef>
              <c:f>'How Detrimental'!$A$10</c:f>
              <c:strCache>
                <c:ptCount val="1"/>
                <c:pt idx="0">
                  <c:v>Significant Impact</c:v>
                </c:pt>
              </c:strCache>
            </c:strRef>
          </c:tx>
          <c:spPr>
            <a:solidFill>
              <a:schemeClr val="accent3"/>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'How Detrimental'!$B$7:$E$7</c:f>
              <c:strCache>
                <c:ptCount val="4"/>
                <c:pt idx="0">
                  <c:v>DCCC</c:v>
                </c:pt>
                <c:pt idx="1">
                  <c:v>DCFH</c:v>
                </c:pt>
                <c:pt idx="2">
                  <c:v>DCGH</c:v>
                </c:pt>
                <c:pt idx="3">
                  <c:v>License Exempt</c:v>
                </c:pt>
              </c:strCache>
            </c:strRef>
          </c:cat>
          <c:val>
            <c:numRef>
              <c:f>'How Detrimental'!$B$10:$E$10</c:f>
              <c:numCache>
                <c:formatCode>0%</c:formatCode>
                <c:ptCount val="4"/>
                <c:pt idx="0">
                  <c:v>0.90467937608318894</c:v>
                </c:pt>
                <c:pt idx="1">
                  <c:v>0.70705725699067912</c:v>
                </c:pt>
                <c:pt idx="2">
                  <c:v>0.90909090909090906</c:v>
                </c:pt>
                <c:pt idx="3">
                  <c:v>0.80487804878048785</c:v>
                </c:pt>
              </c:numCache>
            </c:numRef>
          </c:val>
          <c:extLst>
            <c:ext xmlns:c16="http://schemas.microsoft.com/office/drawing/2014/chart" uri="{C3380CC4-5D6E-409C-BE32-E72D297353CC}">
              <c16:uniqueId val="{00000002-87B1-499F-B2BB-FE23EA3C4665}"/>
            </c:ext>
          </c:extLst>
        </c:ser>
        <c:dLbls>
          <c:showLegendKey val="0"/>
          <c:showVal val="0"/>
          <c:showCatName val="0"/>
          <c:showSerName val="0"/>
          <c:showPercent val="0"/>
          <c:showBubbleSize val="0"/>
        </c:dLbls>
        <c:gapWidth val="150"/>
        <c:overlap val="100"/>
        <c:axId val="899655768"/>
        <c:axId val="899658120"/>
      </c:barChart>
      <c:catAx>
        <c:axId val="899655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99658120"/>
        <c:crosses val="autoZero"/>
        <c:auto val="1"/>
        <c:lblAlgn val="ctr"/>
        <c:lblOffset val="100"/>
        <c:noMultiLvlLbl val="0"/>
      </c:catAx>
      <c:valAx>
        <c:axId val="899658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99655768"/>
        <c:crosses val="autoZero"/>
        <c:crossBetween val="between"/>
      </c:valAx>
      <c:spPr>
        <a:noFill/>
        <a:ln w="12700">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solidFill>
        <a:schemeClr val="accent2"/>
      </a:solidFill>
    </a:ln>
    <a:effectLst/>
  </c:spPr>
  <c:txPr>
    <a:bodyPr/>
    <a:lstStyle/>
    <a:p>
      <a:pPr>
        <a:defRPr>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dirty="0"/>
              <a:t>Pressing  Needs (n=1432)</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4452265585635834"/>
          <c:y val="8.2169235953418907E-2"/>
          <c:w val="0.52838885238280697"/>
          <c:h val="0.88650524887372351"/>
        </c:manualLayout>
      </c:layout>
      <c:barChart>
        <c:barDir val="bar"/>
        <c:grouping val="clustered"/>
        <c:varyColors val="0"/>
        <c:ser>
          <c:idx val="0"/>
          <c:order val="0"/>
          <c:spPr>
            <a:solidFill>
              <a:schemeClr val="accent1"/>
            </a:solidFill>
            <a:ln>
              <a:noFill/>
            </a:ln>
            <a:effectLst/>
          </c:spPr>
          <c:invertIfNegative val="0"/>
          <c:dLbls>
            <c:dLbl>
              <c:idx val="0"/>
              <c:layout/>
              <c:tx>
                <c:rich>
                  <a:bodyPr/>
                  <a:lstStyle/>
                  <a:p>
                    <a:fld id="{334AA246-C7A0-4221-B3E5-A6F3C09A50D0}" type="VALUE">
                      <a:rPr lang="en-US"/>
                      <a:pPr/>
                      <a:t>[VALUE]</a:t>
                    </a:fld>
                    <a:r>
                      <a:rPr lang="en-US" dirty="0"/>
                      <a:t>, 11%</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D06B-47DE-9A5C-54876249D633}"/>
                </c:ext>
              </c:extLst>
            </c:dLbl>
            <c:dLbl>
              <c:idx val="1"/>
              <c:layout/>
              <c:tx>
                <c:rich>
                  <a:bodyPr/>
                  <a:lstStyle/>
                  <a:p>
                    <a:fld id="{516E6124-D5E2-498E-ADF6-68B0FA51910B}" type="VALUE">
                      <a:rPr lang="en-US"/>
                      <a:pPr/>
                      <a:t>[VALUE]</a:t>
                    </a:fld>
                    <a:r>
                      <a:rPr lang="en-US" dirty="0"/>
                      <a:t>, 10%</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D06B-47DE-9A5C-54876249D633}"/>
                </c:ext>
              </c:extLst>
            </c:dLbl>
            <c:dLbl>
              <c:idx val="2"/>
              <c:layout/>
              <c:tx>
                <c:rich>
                  <a:bodyPr/>
                  <a:lstStyle/>
                  <a:p>
                    <a:fld id="{A3631A3D-EAEE-45B0-A5F2-6A3D80E0283A}" type="VALUE">
                      <a:rPr lang="en-US"/>
                      <a:pPr/>
                      <a:t>[VALUE]</a:t>
                    </a:fld>
                    <a:r>
                      <a:rPr lang="en-US" dirty="0"/>
                      <a:t>, 12%</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D06B-47DE-9A5C-54876249D633}"/>
                </c:ext>
              </c:extLst>
            </c:dLbl>
            <c:dLbl>
              <c:idx val="3"/>
              <c:layout/>
              <c:tx>
                <c:rich>
                  <a:bodyPr/>
                  <a:lstStyle/>
                  <a:p>
                    <a:fld id="{AA0CFEDC-4016-471F-A6C9-82483EF32FC2}" type="VALUE">
                      <a:rPr lang="en-US"/>
                      <a:pPr/>
                      <a:t>[VALUE]</a:t>
                    </a:fld>
                    <a:r>
                      <a:rPr lang="en-US" dirty="0"/>
                      <a:t>, 19%</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D06B-47DE-9A5C-54876249D633}"/>
                </c:ext>
              </c:extLst>
            </c:dLbl>
            <c:dLbl>
              <c:idx val="4"/>
              <c:layout/>
              <c:tx>
                <c:rich>
                  <a:bodyPr/>
                  <a:lstStyle/>
                  <a:p>
                    <a:r>
                      <a:rPr lang="en-US" dirty="0"/>
                      <a:t>377,</a:t>
                    </a:r>
                    <a:r>
                      <a:rPr lang="en-US" baseline="0" dirty="0"/>
                      <a:t> 26</a:t>
                    </a:r>
                    <a:r>
                      <a:rPr lang="en-US" dirty="0"/>
                      <a:t>%</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06B-47DE-9A5C-54876249D633}"/>
                </c:ext>
              </c:extLst>
            </c:dLbl>
            <c:dLbl>
              <c:idx val="5"/>
              <c:layout/>
              <c:tx>
                <c:rich>
                  <a:bodyPr/>
                  <a:lstStyle/>
                  <a:p>
                    <a:fld id="{457F6F51-3608-45F3-B6E3-D26222C4A6C4}" type="VALUE">
                      <a:rPr lang="en-US"/>
                      <a:pPr/>
                      <a:t>[VALUE]</a:t>
                    </a:fld>
                    <a:r>
                      <a:rPr lang="en-US" dirty="0"/>
                      <a:t>, 30%</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D06B-47DE-9A5C-54876249D633}"/>
                </c:ext>
              </c:extLst>
            </c:dLbl>
            <c:dLbl>
              <c:idx val="6"/>
              <c:layout/>
              <c:tx>
                <c:rich>
                  <a:bodyPr/>
                  <a:lstStyle/>
                  <a:p>
                    <a:fld id="{1841EFA0-8C4B-4BA8-9859-8D08F399DE00}" type="VALUE">
                      <a:rPr lang="en-US"/>
                      <a:pPr/>
                      <a:t>[VALUE]</a:t>
                    </a:fld>
                    <a:r>
                      <a:rPr lang="en-US" dirty="0"/>
                      <a:t>, 36%</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D06B-47DE-9A5C-54876249D633}"/>
                </c:ext>
              </c:extLst>
            </c:dLbl>
            <c:dLbl>
              <c:idx val="7"/>
              <c:layout/>
              <c:tx>
                <c:rich>
                  <a:bodyPr/>
                  <a:lstStyle/>
                  <a:p>
                    <a:fld id="{2C400A4A-5C43-4039-B039-349F35F09F88}" type="VALUE">
                      <a:rPr lang="en-US"/>
                      <a:pPr/>
                      <a:t>[VALUE]</a:t>
                    </a:fld>
                    <a:r>
                      <a:rPr lang="en-US" dirty="0"/>
                      <a:t>, 36%</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D06B-47DE-9A5C-54876249D633}"/>
                </c:ext>
              </c:extLst>
            </c:dLbl>
            <c:dLbl>
              <c:idx val="8"/>
              <c:layout/>
              <c:tx>
                <c:rich>
                  <a:bodyPr/>
                  <a:lstStyle/>
                  <a:p>
                    <a:fld id="{EB2368DC-1A8F-4C4F-A127-97D86DF1C83D}" type="VALUE">
                      <a:rPr lang="en-US"/>
                      <a:pPr/>
                      <a:t>[VALUE]</a:t>
                    </a:fld>
                    <a:r>
                      <a:rPr lang="en-US" dirty="0"/>
                      <a:t>, 44%</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8-D06B-47DE-9A5C-54876249D633}"/>
                </c:ext>
              </c:extLst>
            </c:dLbl>
            <c:dLbl>
              <c:idx val="9"/>
              <c:layout/>
              <c:tx>
                <c:rich>
                  <a:bodyPr/>
                  <a:lstStyle/>
                  <a:p>
                    <a:fld id="{64F4950D-12EF-4E87-AABE-47F876941388}" type="VALUE">
                      <a:rPr lang="en-US"/>
                      <a:pPr/>
                      <a:t>[VALUE]</a:t>
                    </a:fld>
                    <a:r>
                      <a:rPr lang="en-US" dirty="0"/>
                      <a:t>, 52%</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D06B-47DE-9A5C-54876249D633}"/>
                </c:ext>
              </c:extLst>
            </c:dLbl>
            <c:dLbl>
              <c:idx val="10"/>
              <c:layout/>
              <c:tx>
                <c:rich>
                  <a:bodyPr/>
                  <a:lstStyle/>
                  <a:p>
                    <a:fld id="{77CB9CAA-9E63-4BF3-9D02-80023996242E}" type="VALUE">
                      <a:rPr lang="en-US"/>
                      <a:pPr/>
                      <a:t>[VALUE]</a:t>
                    </a:fld>
                    <a:r>
                      <a:rPr lang="en-US" dirty="0"/>
                      <a:t>, 60%</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A-D06B-47DE-9A5C-54876249D633}"/>
                </c:ext>
              </c:extLst>
            </c:dLbl>
            <c:dLbl>
              <c:idx val="11"/>
              <c:layout/>
              <c:tx>
                <c:rich>
                  <a:bodyPr/>
                  <a:lstStyle/>
                  <a:p>
                    <a:fld id="{A58CCD60-8CB1-4522-9977-E64D8B61B7BD}" type="VALUE">
                      <a:rPr lang="en-US"/>
                      <a:pPr/>
                      <a:t>[VALUE]</a:t>
                    </a:fld>
                    <a:r>
                      <a:rPr lang="en-US" dirty="0"/>
                      <a:t>, 76%</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D06B-47DE-9A5C-54876249D6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tables!$C$3:$C$14</c:f>
              <c:strCache>
                <c:ptCount val="12"/>
                <c:pt idx="0">
                  <c:v>Other</c:v>
                </c:pt>
                <c:pt idx="1">
                  <c:v>Access to municipal services</c:v>
                </c:pt>
                <c:pt idx="2">
                  <c:v>Improved internet access</c:v>
                </c:pt>
                <c:pt idx="3">
                  <c:v>Health insurance for self or employees</c:v>
                </c:pt>
                <c:pt idx="4">
                  <c:v>Income assistance for staff not eligible for unemployment</c:v>
                </c:pt>
                <c:pt idx="5">
                  <c:v>Increased communication and information from state government</c:v>
                </c:pt>
                <c:pt idx="6">
                  <c:v>Debt relief/forbearance</c:v>
                </c:pt>
                <c:pt idx="7">
                  <c:v>Applying for federal assistance through the CARES Act (ie: Payment Protection Program)</c:v>
                </c:pt>
                <c:pt idx="8">
                  <c:v>Understanding for federal and state mandates/program offerings</c:v>
                </c:pt>
                <c:pt idx="9">
                  <c:v>Information on when non-essential services might resume</c:v>
                </c:pt>
                <c:pt idx="10">
                  <c:v>Assistance securing PPE and other supplies</c:v>
                </c:pt>
                <c:pt idx="11">
                  <c:v>Cash flow (payroll</c:v>
                </c:pt>
              </c:strCache>
            </c:strRef>
          </c:cat>
          <c:val>
            <c:numRef>
              <c:f>tables!$D$3:$D$14</c:f>
              <c:numCache>
                <c:formatCode>General</c:formatCode>
                <c:ptCount val="12"/>
                <c:pt idx="0">
                  <c:v>153</c:v>
                </c:pt>
                <c:pt idx="1">
                  <c:v>149</c:v>
                </c:pt>
                <c:pt idx="2">
                  <c:v>174</c:v>
                </c:pt>
                <c:pt idx="3">
                  <c:v>276</c:v>
                </c:pt>
                <c:pt idx="4">
                  <c:v>377</c:v>
                </c:pt>
                <c:pt idx="5">
                  <c:v>429</c:v>
                </c:pt>
                <c:pt idx="6">
                  <c:v>517</c:v>
                </c:pt>
                <c:pt idx="7">
                  <c:v>520</c:v>
                </c:pt>
                <c:pt idx="8">
                  <c:v>632</c:v>
                </c:pt>
                <c:pt idx="9">
                  <c:v>742</c:v>
                </c:pt>
                <c:pt idx="10">
                  <c:v>857</c:v>
                </c:pt>
                <c:pt idx="11">
                  <c:v>1085</c:v>
                </c:pt>
              </c:numCache>
            </c:numRef>
          </c:val>
          <c:extLst>
            <c:ext xmlns:c16="http://schemas.microsoft.com/office/drawing/2014/chart" uri="{C3380CC4-5D6E-409C-BE32-E72D297353CC}">
              <c16:uniqueId val="{0000000C-D06B-47DE-9A5C-54876249D633}"/>
            </c:ext>
          </c:extLst>
        </c:ser>
        <c:dLbls>
          <c:showLegendKey val="0"/>
          <c:showVal val="0"/>
          <c:showCatName val="0"/>
          <c:showSerName val="0"/>
          <c:showPercent val="0"/>
          <c:showBubbleSize val="0"/>
        </c:dLbls>
        <c:gapWidth val="182"/>
        <c:axId val="486508600"/>
        <c:axId val="486515264"/>
      </c:barChart>
      <c:catAx>
        <c:axId val="486508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486515264"/>
        <c:crosses val="autoZero"/>
        <c:auto val="1"/>
        <c:lblAlgn val="ctr"/>
        <c:lblOffset val="100"/>
        <c:noMultiLvlLbl val="0"/>
      </c:catAx>
      <c:valAx>
        <c:axId val="486515264"/>
        <c:scaling>
          <c:orientation val="minMax"/>
        </c:scaling>
        <c:delete val="1"/>
        <c:axPos val="b"/>
        <c:numFmt formatCode="General" sourceLinked="1"/>
        <c:majorTickMark val="none"/>
        <c:minorTickMark val="none"/>
        <c:tickLblPos val="nextTo"/>
        <c:crossAx val="48650860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9b300f92f_0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9b300f92f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latin typeface="Montserrat SemiBold" panose="020B0604020202020204" charset="0"/>
              </a:rPr>
              <a:t>Only 324 programs applied for PPP and only 193 pf those reported their application being awarded</a:t>
            </a:r>
          </a:p>
          <a:p>
            <a:r>
              <a:rPr lang="en-US" dirty="0">
                <a:latin typeface="Montserrat SemiBold" panose="020B0604020202020204" charset="0"/>
              </a:rPr>
              <a:t>When asked why businesses didn’t apply for funds from any sources, respondents mentioned being uncomfortable taking a loan (even when they may be forgiven), not knowing about the funding programs, not qualifying, being overwhelmed, not having the necessary paperwork and not having a bank relationship as the top reasons.</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89b300f92f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89b300f92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80239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Review each</a:t>
            </a:r>
            <a:r>
              <a:rPr lang="en-US" baseline="0" dirty="0" smtClean="0"/>
              <a:t> component</a:t>
            </a:r>
          </a:p>
          <a:p>
            <a:endParaRPr lang="en-US" baseline="0" dirty="0" smtClean="0"/>
          </a:p>
          <a:p>
            <a:r>
              <a:rPr lang="en-US" baseline="0" dirty="0" smtClean="0"/>
              <a:t>We heard your concerns in the survey and we continue to hear them in your calls and emails. Each of these supports is designed to lift some expense off your business and provide you free access to supports for a stronger program.</a:t>
            </a:r>
          </a:p>
          <a:p>
            <a:endParaRPr lang="en-US" baseline="0" dirty="0" smtClean="0"/>
          </a:p>
          <a:p>
            <a:r>
              <a:rPr lang="en-US" baseline="0" dirty="0" smtClean="0"/>
              <a:t>Expense Kickstart and Supply Subsidy – we’ll talk about those more in the next slides.</a:t>
            </a:r>
          </a:p>
          <a:p>
            <a:endParaRPr lang="en-US" baseline="0" dirty="0" smtClean="0"/>
          </a:p>
          <a:p>
            <a:r>
              <a:rPr lang="en-US" baseline="0" dirty="0" smtClean="0"/>
              <a:t>Health training subsidy: Early in COVID-19, OEC licensing announced recognizing certifications that expired during the emergency declaration. We heard your worry about catching up with expired certifications and paying for them.  We will help you with required first aid / cpr / medication administration and emergency anaphylactic medication administration (EpiPen training) that expires during COVID-19. Our partner United Way of Connecticut will use the OEC’s Thrive platform to schedule trainings when training becomes safe again. Staff will work with programs around the state to schedule trainings in English and Spanish.</a:t>
            </a:r>
          </a:p>
          <a:p>
            <a:endParaRPr lang="en-US" baseline="0" dirty="0" smtClean="0"/>
          </a:p>
          <a:p>
            <a:r>
              <a:rPr lang="en-US" baseline="0" dirty="0" smtClean="0"/>
              <a:t>Background Check Subsidy: This adds funds to continue a support that previously ended – we will cover the cost for new hires and expirations so your business does not have to.</a:t>
            </a:r>
          </a:p>
          <a:p>
            <a:endParaRPr lang="en-US" baseline="0" dirty="0" smtClean="0"/>
          </a:p>
          <a:p>
            <a:r>
              <a:rPr lang="en-US" baseline="0" dirty="0" smtClean="0"/>
              <a:t>Professional Development: A reoccurring theme in the survey was the need for training about working in and after a pandemic.  Watch for these free offerings to roll out over time. Webinars will be announced. Through your OEC Registry account you already have online training – and we are adding more health and safety specific content. You also can apply for scholarship through your OEC Registry account. Be sure to check the OEC Registry for details. A few important details about scholarship: the OEC recognized that many of you who had spring term awards could not finish your courses, and we are waiving our one-time payment per course policy to allow you to apply again for the same class this summer without penalty if we already paid for it. We are also working with staff that had been awarded spring term and are now laid off or furloughed but are still on track with your degree work. Please check with your OEC Registry regional education advisor for support.</a:t>
            </a:r>
          </a:p>
          <a:p>
            <a:endParaRPr lang="en-US" baseline="0" dirty="0" smtClean="0"/>
          </a:p>
          <a:p>
            <a:r>
              <a:rPr lang="en-US" baseline="0" dirty="0" smtClean="0"/>
              <a:t>Business Support: (refer back to slide of most pressing needs government can help with):Through the survey and with every call and email from all of you, we are reminded of how fragile our industry is. When the minimum wage went up to $11/hour, we heard how torn you were wanting to support better wages but not having additional income to pay a new salary schedule.  Reduced demand for care – fewer families at your door – and trying to keep your doors open are huge challenges.  We are partnering with Women’s Business Development Council to make sure our programs are strong and healthy BUSINESSES. We need our businesses to be ready to apply for funds, to file the right paperwork to have loans forgiven and taxes filed correctly, to apply for grants to grow and thrive. We need </a:t>
            </a:r>
            <a:r>
              <a:rPr lang="en-US" b="1" baseline="0" dirty="0" smtClean="0"/>
              <a:t>businesses of excellence </a:t>
            </a:r>
            <a:r>
              <a:rPr lang="en-US" baseline="0" dirty="0" smtClean="0"/>
              <a:t>to match the quality programming they offer. WBDC is the OEC’s statewide business support coordinator. We’re thrilled that programs have already been calling WBDC for free help and we’ll be announcing details about how to get longer term individualized support, access fiscal and technology incentives, and build business plans. We can’t let our children, families and staff – or ourselves – down by not ensuring we have stability and sustainability. </a:t>
            </a:r>
          </a:p>
          <a:p>
            <a:endParaRPr lang="en-US" baseline="0" dirty="0" smtClean="0"/>
          </a:p>
          <a:p>
            <a:r>
              <a:rPr lang="en-US" baseline="0" dirty="0" smtClean="0"/>
              <a:t>AQIS and SFCCNs: We hear your deep worries about what is happening for the children, and the questions you ask about what quality looks like now. Children are the reason we are here and we will make sure we continue to problem solve with you to deliver the highest quality possible.  Watch for more detail to come about how to access free individualized and group supports, and keep NAFCC and NAEYC Accreditation standards in mind as you move forward with continuous quality improvement. We know best practices… Need a little help to figure out next steps during COVID-19 and after? These are the support projects to make that happen. </a:t>
            </a:r>
          </a:p>
          <a:p>
            <a:endParaRPr lang="en-US" baseline="0" dirty="0" smtClean="0"/>
          </a:p>
          <a:p>
            <a:r>
              <a:rPr lang="en-US" baseline="0" dirty="0" smtClean="0"/>
              <a:t>Communication Materials: You asked us to help you talk to staff, to children, to families.  The ct.gov/coronavirus website has brochures for business opening and you may be seeing messaging campaigns on TV and social media now.  The OEC  also has the super helpful booklet: Guidance for Child Care during COVID-19. You’ll see us continuing to stand up communications you can use and share to feel confident in your program and to help your families feel confident too.</a:t>
            </a:r>
          </a:p>
          <a:p>
            <a:endParaRPr lang="en-US" baseline="0" dirty="0" smtClean="0"/>
          </a:p>
          <a:p>
            <a:r>
              <a:rPr lang="en-US" baseline="0" dirty="0" smtClean="0"/>
              <a:t>CTCARES Programs: As OEC is able, we’ll continue these important programs. (Any data we want to quote here about how many essential workers we have helped? Etc.)</a:t>
            </a:r>
          </a:p>
          <a:p>
            <a:endParaRPr lang="en-US" baseline="0" dirty="0" smtClean="0"/>
          </a:p>
          <a:p>
            <a:r>
              <a:rPr lang="en-US" baseline="0" dirty="0" smtClean="0"/>
              <a:t>There are many opportunities to access here. Please explore them!  Now let’s look a the two subsidy programs.</a:t>
            </a:r>
            <a:endParaRPr lang="en-US" dirty="0"/>
          </a:p>
        </p:txBody>
      </p:sp>
    </p:spTree>
    <p:extLst>
      <p:ext uri="{BB962C8B-B14F-4D97-AF65-F5344CB8AC3E}">
        <p14:creationId xmlns:p14="http://schemas.microsoft.com/office/powerpoint/2010/main" val="3629381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9b300f92f_0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9b300f92f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Program cannot</a:t>
            </a:r>
            <a:r>
              <a:rPr lang="en-US" baseline="0" dirty="0" smtClean="0"/>
              <a:t> have enforcement action against the license.</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9b300f92f_0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9b300f92f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We</a:t>
            </a:r>
            <a:r>
              <a:rPr lang="en-US" baseline="0" dirty="0" smtClean="0"/>
              <a:t> used your survey data and child care business knowledge to look at how to address these amounts.</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The size of the program is based on licensed capacity.</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You’ll notice we pay more toward smaller programs – this is where there are typically the smallest profit margins.</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Again, recognizing we can not make programs whole, this provides funds to offset expenses you are experiencing as demand returns, and as preschool and school age group sizes are lower.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Our commitment to NAFCC and NAEYC Accreditation is clear in the 20% bump ups.</a:t>
            </a:r>
            <a:endParaRPr dirty="0"/>
          </a:p>
        </p:txBody>
      </p:sp>
    </p:spTree>
    <p:extLst>
      <p:ext uri="{BB962C8B-B14F-4D97-AF65-F5344CB8AC3E}">
        <p14:creationId xmlns:p14="http://schemas.microsoft.com/office/powerpoint/2010/main" val="1869992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9b300f92f_0_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9b300f92f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sz="1100" dirty="0" smtClean="0">
                <a:latin typeface="Montserrat SemiBold" panose="020B0604020202020204" charset="0"/>
              </a:rPr>
              <a:t>We know how to wash hands! It’s more than that…</a:t>
            </a:r>
          </a:p>
          <a:p>
            <a:r>
              <a:rPr lang="en-US" sz="1100" dirty="0" smtClean="0">
                <a:latin typeface="Montserrat SemiBold" panose="020B0604020202020204" charset="0"/>
              </a:rPr>
              <a:t>Increased cleaning supplies</a:t>
            </a:r>
          </a:p>
          <a:p>
            <a:r>
              <a:rPr lang="en-US" sz="1100" dirty="0" smtClean="0">
                <a:latin typeface="Montserrat SemiBold" panose="020B0604020202020204" charset="0"/>
              </a:rPr>
              <a:t>PPE</a:t>
            </a:r>
          </a:p>
          <a:p>
            <a:r>
              <a:rPr lang="en-US" sz="1100" dirty="0" smtClean="0">
                <a:latin typeface="Montserrat SemiBold" panose="020B0604020202020204" charset="0"/>
              </a:rPr>
              <a:t>Nursing / medical consultation</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This subsidy recognizes programs may purchase their own supplies,</a:t>
            </a:r>
            <a:r>
              <a:rPr lang="en-US" baseline="0" dirty="0" smtClean="0"/>
              <a:t> or pay a cleaning service; you may have you preferred brands or preferred vendors. This gives the program the funds and decision making.</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This also recognizes that the OEC will support PPE for as long as much as we can, but that you also have personal preferences and opportunities.</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NO revenue restriction.</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9b300f92f_0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9b300f92f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Size of program is based</a:t>
            </a:r>
            <a:r>
              <a:rPr lang="en-US" baseline="0" dirty="0" smtClean="0"/>
              <a:t> again on licensed capacity for DCCC / DCGH / DCFH</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For licensed camps, OEC licensing staff have used camp information to identify small, midsize and large.</a:t>
            </a:r>
          </a:p>
          <a:p>
            <a:pPr marL="0" lvl="0" indent="0" algn="l" rtl="0">
              <a:spcBef>
                <a:spcPts val="0"/>
              </a:spcBef>
              <a:spcAft>
                <a:spcPts val="0"/>
              </a:spcAft>
              <a:buNone/>
            </a:pPr>
            <a:endParaRPr lang="en-US" baseline="0"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46818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9b300f92f_0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9b300f92f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Size of program is based</a:t>
            </a:r>
            <a:r>
              <a:rPr lang="en-US" baseline="0" dirty="0" smtClean="0"/>
              <a:t> again on licensed capacity for DCCC / DCGH / DCFH</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For licensed camps, OEC licensing staff have used camp information to identify small, midsize and large.</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Accountability is key – these are taxpayer dollars!</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Funds received are reportable for taxes.</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The OEC may audit your application.</a:t>
            </a:r>
          </a:p>
          <a:p>
            <a:pPr marL="0" lvl="0" indent="0" algn="l" rtl="0">
              <a:spcBef>
                <a:spcPts val="0"/>
              </a:spcBef>
              <a:spcAft>
                <a:spcPts val="0"/>
              </a:spcAft>
              <a:buNone/>
            </a:pPr>
            <a:endParaRPr lang="en-US" baseline="0"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796894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9b300f92f_0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9b300f92f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We’ve spoke with so many of you before, during, and since this survey – and all of you wanted to be sure your voices were heard. We can’t thank you enough for your input.</a:t>
            </a:r>
            <a:endParaRPr dirty="0"/>
          </a:p>
        </p:txBody>
      </p:sp>
    </p:spTree>
    <p:extLst>
      <p:ext uri="{BB962C8B-B14F-4D97-AF65-F5344CB8AC3E}">
        <p14:creationId xmlns:p14="http://schemas.microsoft.com/office/powerpoint/2010/main" val="1782844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9b300f92f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9b300f92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This is about the children…thank you for being a child care business – we can’t have a workforce without you!</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807dc81b14_0_1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200"/>
              <a:buFont typeface="Calibri"/>
              <a:buNone/>
            </a:pPr>
            <a:endParaRPr/>
          </a:p>
        </p:txBody>
      </p:sp>
      <p:sp>
        <p:nvSpPr>
          <p:cNvPr id="65" name="Google Shape;65;g807dc81b14_0_17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92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9b300f92f_0_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9b300f92f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9b300f92f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9b300f92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9b300f92f_0_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89b300f9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89b300f92f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89b300f92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9b300f92f_0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9b300f92f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We’ve spoke with so many of you before, during, and since this survey – and all of you wanted to be sure your voices were heard. We can’t thank you enough for your input.</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9b300f92f_0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9b300f92f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15264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9b300f92f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9b300f92f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We need</a:t>
            </a:r>
            <a:r>
              <a:rPr lang="en-US" baseline="0" dirty="0" smtClean="0"/>
              <a:t> to get a final slide of this with the %s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9b300f92f_0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9b300f92f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This was already a month ago.</a:t>
            </a:r>
          </a:p>
          <a:p>
            <a:pPr marL="0" lvl="0" indent="0" algn="l" rtl="0">
              <a:spcBef>
                <a:spcPts val="0"/>
              </a:spcBef>
              <a:spcAft>
                <a:spcPts val="0"/>
              </a:spcAft>
              <a:buNone/>
            </a:pPr>
            <a:r>
              <a:rPr lang="en-US" dirty="0" smtClean="0"/>
              <a:t>Based on what we hear you saying, you</a:t>
            </a:r>
            <a:r>
              <a:rPr lang="en-US" baseline="0" dirty="0" smtClean="0"/>
              <a:t> want more help with these now more than ever.</a:t>
            </a:r>
            <a:endParaRPr dirty="0"/>
          </a:p>
        </p:txBody>
      </p:sp>
    </p:spTree>
    <p:extLst>
      <p:ext uri="{BB962C8B-B14F-4D97-AF65-F5344CB8AC3E}">
        <p14:creationId xmlns:p14="http://schemas.microsoft.com/office/powerpoint/2010/main" val="857368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Picture 3- white">
  <p:cSld name="5_Picture 3- white">
    <p:spTree>
      <p:nvGrpSpPr>
        <p:cNvPr id="1" name="Shape 71"/>
        <p:cNvGrpSpPr/>
        <p:nvPr/>
      </p:nvGrpSpPr>
      <p:grpSpPr>
        <a:xfrm>
          <a:off x="0" y="0"/>
          <a:ext cx="0" cy="0"/>
          <a:chOff x="0" y="0"/>
          <a:chExt cx="0" cy="0"/>
        </a:xfrm>
      </p:grpSpPr>
      <p:sp>
        <p:nvSpPr>
          <p:cNvPr id="72" name="Google Shape;72;p18"/>
          <p:cNvSpPr txBox="1">
            <a:spLocks noGrp="1"/>
          </p:cNvSpPr>
          <p:nvPr>
            <p:ph type="body" idx="1"/>
          </p:nvPr>
        </p:nvSpPr>
        <p:spPr>
          <a:xfrm>
            <a:off x="5486400" y="3352801"/>
            <a:ext cx="3657600" cy="22098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a:lnSpc>
                <a:spcPct val="100000"/>
              </a:lnSpc>
              <a:spcBef>
                <a:spcPts val="400"/>
              </a:spcBef>
              <a:spcAft>
                <a:spcPts val="0"/>
              </a:spcAft>
              <a:buClr>
                <a:schemeClr val="lt1"/>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a:lnSpc>
                <a:spcPct val="100000"/>
              </a:lnSpc>
              <a:spcBef>
                <a:spcPts val="360"/>
              </a:spcBef>
              <a:spcAft>
                <a:spcPts val="0"/>
              </a:spcAft>
              <a:buClr>
                <a:schemeClr val="lt1"/>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a:lnSpc>
                <a:spcPct val="100000"/>
              </a:lnSpc>
              <a:spcBef>
                <a:spcPts val="320"/>
              </a:spcBef>
              <a:spcAft>
                <a:spcPts val="0"/>
              </a:spcAft>
              <a:buClr>
                <a:schemeClr val="lt1"/>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a:lnSpc>
                <a:spcPct val="100000"/>
              </a:lnSpc>
              <a:spcBef>
                <a:spcPts val="320"/>
              </a:spcBef>
              <a:spcAft>
                <a:spcPts val="0"/>
              </a:spcAft>
              <a:buClr>
                <a:schemeClr val="lt1"/>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Questrial"/>
                <a:ea typeface="Questrial"/>
                <a:cs typeface="Questrial"/>
                <a:sym typeface="Questrial"/>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Questrial"/>
                <a:ea typeface="Questrial"/>
                <a:cs typeface="Questrial"/>
                <a:sym typeface="Questrial"/>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Questrial"/>
                <a:ea typeface="Questrial"/>
                <a:cs typeface="Questrial"/>
                <a:sym typeface="Questrial"/>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Questrial"/>
                <a:ea typeface="Questrial"/>
                <a:cs typeface="Questrial"/>
                <a:sym typeface="Questrial"/>
              </a:defRPr>
            </a:lvl9pPr>
          </a:lstStyle>
          <a:p>
            <a:endParaRPr/>
          </a:p>
        </p:txBody>
      </p:sp>
      <p:sp>
        <p:nvSpPr>
          <p:cNvPr id="73" name="Google Shape;73;p18"/>
          <p:cNvSpPr>
            <a:spLocks noGrp="1"/>
          </p:cNvSpPr>
          <p:nvPr>
            <p:ph type="pic" idx="2"/>
          </p:nvPr>
        </p:nvSpPr>
        <p:spPr>
          <a:xfrm>
            <a:off x="0" y="-329930"/>
            <a:ext cx="8433300" cy="720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R="0" lvl="1"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R="0" lvl="2"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R="0" lvl="3"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R="0" lvl="4"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4" name="Google Shape;74;p18"/>
          <p:cNvSpPr txBox="1">
            <a:spLocks noGrp="1"/>
          </p:cNvSpPr>
          <p:nvPr>
            <p:ph type="body" idx="3"/>
          </p:nvPr>
        </p:nvSpPr>
        <p:spPr>
          <a:xfrm rot="-5400000">
            <a:off x="-228600" y="1066800"/>
            <a:ext cx="1676400" cy="457200"/>
          </a:xfrm>
          <a:prstGeom prst="rect">
            <a:avLst/>
          </a:prstGeom>
          <a:noFill/>
          <a:ln w="57150" cap="flat" cmpd="sng">
            <a:solidFill>
              <a:srgbClr val="6D9BAF"/>
            </a:solidFill>
            <a:prstDash val="solid"/>
            <a:round/>
            <a:headEnd type="none" w="sm" len="sm"/>
            <a:tailEnd type="none" w="sm" len="sm"/>
          </a:ln>
        </p:spPr>
        <p:txBody>
          <a:bodyPr spcFirstLastPara="1" wrap="square" lIns="91425" tIns="45700" rIns="91425" bIns="45700" anchor="t" anchorCtr="0">
            <a:noAutofit/>
          </a:bodyPr>
          <a:lstStyle>
            <a:lvl1pPr marL="457200" marR="0" lvl="0" indent="-228600" algn="ctr">
              <a:lnSpc>
                <a:spcPct val="100000"/>
              </a:lnSpc>
              <a:spcBef>
                <a:spcPts val="360"/>
              </a:spcBef>
              <a:spcAft>
                <a:spcPts val="0"/>
              </a:spcAft>
              <a:buClr>
                <a:schemeClr val="lt1"/>
              </a:buClr>
              <a:buSzPts val="1800"/>
              <a:buFont typeface="Arial"/>
              <a:buNone/>
              <a:defRPr sz="1800" b="1" i="0" u="none" strike="noStrike" cap="none">
                <a:solidFill>
                  <a:srgbClr val="6D9BAF"/>
                </a:solidFill>
                <a:latin typeface="Arial"/>
                <a:ea typeface="Arial"/>
                <a:cs typeface="Arial"/>
                <a:sym typeface="Arial"/>
              </a:defRPr>
            </a:lvl1pPr>
            <a:lvl2pPr marL="914400" marR="0" lvl="1" indent="-355600" algn="l">
              <a:lnSpc>
                <a:spcPct val="100000"/>
              </a:lnSpc>
              <a:spcBef>
                <a:spcPts val="40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42900" algn="l">
              <a:lnSpc>
                <a:spcPct val="100000"/>
              </a:lnSpc>
              <a:spcBef>
                <a:spcPts val="360"/>
              </a:spcBef>
              <a:spcAft>
                <a:spcPts val="0"/>
              </a:spcAft>
              <a:buClr>
                <a:schemeClr val="lt1"/>
              </a:buClr>
              <a:buSzPts val="1800"/>
              <a:buFont typeface="Arial"/>
              <a:buChar char="•"/>
              <a:defRPr sz="1800" b="1" i="0" u="none" strike="noStrike" cap="none">
                <a:solidFill>
                  <a:schemeClr val="lt1"/>
                </a:solidFill>
                <a:latin typeface="Arial"/>
                <a:ea typeface="Arial"/>
                <a:cs typeface="Arial"/>
                <a:sym typeface="Arial"/>
              </a:defRPr>
            </a:lvl3pPr>
            <a:lvl4pPr marL="1828800" marR="0" lvl="3" indent="-330200" algn="l">
              <a:lnSpc>
                <a:spcPct val="100000"/>
              </a:lnSpc>
              <a:spcBef>
                <a:spcPts val="320"/>
              </a:spcBef>
              <a:spcAft>
                <a:spcPts val="0"/>
              </a:spcAft>
              <a:buClr>
                <a:schemeClr val="lt1"/>
              </a:buClr>
              <a:buSzPts val="1600"/>
              <a:buFont typeface="Arial"/>
              <a:buChar char="•"/>
              <a:defRPr sz="1600" b="1" i="0" u="none" strike="noStrike" cap="none">
                <a:solidFill>
                  <a:schemeClr val="lt1"/>
                </a:solidFill>
                <a:latin typeface="Arial"/>
                <a:ea typeface="Arial"/>
                <a:cs typeface="Arial"/>
                <a:sym typeface="Arial"/>
              </a:defRPr>
            </a:lvl4pPr>
            <a:lvl5pPr marL="2286000" marR="0" lvl="4" indent="-330200" algn="l">
              <a:lnSpc>
                <a:spcPct val="100000"/>
              </a:lnSpc>
              <a:spcBef>
                <a:spcPts val="320"/>
              </a:spcBef>
              <a:spcAft>
                <a:spcPts val="0"/>
              </a:spcAft>
              <a:buClr>
                <a:schemeClr val="lt1"/>
              </a:buClr>
              <a:buSzPts val="1600"/>
              <a:buFont typeface="Arial"/>
              <a:buChar char="•"/>
              <a:defRPr sz="1600" b="1"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325426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www.ccacregistry.org/" TargetMode="External"/><Relationship Id="rId4" Type="http://schemas.openxmlformats.org/officeDocument/2006/relationships/hyperlink" Target="https://www.ctoec.org/covid-1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E236C"/>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100" t="27618" r="-99" b="-13982"/>
          <a:stretch/>
        </p:blipFill>
        <p:spPr>
          <a:xfrm>
            <a:off x="0" y="-156665"/>
            <a:ext cx="9144000" cy="6857999"/>
          </a:xfrm>
          <a:prstGeom prst="rect">
            <a:avLst/>
          </a:prstGeom>
          <a:noFill/>
          <a:ln>
            <a:noFill/>
          </a:ln>
        </p:spPr>
      </p:pic>
      <p:sp>
        <p:nvSpPr>
          <p:cNvPr id="55" name="Google Shape;55;p13"/>
          <p:cNvSpPr txBox="1">
            <a:spLocks noGrp="1"/>
          </p:cNvSpPr>
          <p:nvPr>
            <p:ph type="ctrTitle"/>
          </p:nvPr>
        </p:nvSpPr>
        <p:spPr>
          <a:xfrm>
            <a:off x="539700" y="807719"/>
            <a:ext cx="8064600" cy="3585667"/>
          </a:xfrm>
          <a:prstGeom prst="rect">
            <a:avLst/>
          </a:prstGeom>
        </p:spPr>
        <p:txBody>
          <a:bodyPr spcFirstLastPara="1" wrap="square" lIns="91425" tIns="91425" rIns="91425" bIns="91425" anchor="b" anchorCtr="0">
            <a:noAutofit/>
          </a:bodyPr>
          <a:lstStyle/>
          <a:p>
            <a:pPr lvl="0"/>
            <a:r>
              <a:rPr lang="en-US" sz="4400" dirty="0" smtClean="0">
                <a:solidFill>
                  <a:schemeClr val="bg1"/>
                </a:solidFill>
                <a:latin typeface="Montserrat ExtraBold" panose="020B0604020202020204" charset="0"/>
              </a:rPr>
              <a:t>CTCARES </a:t>
            </a:r>
            <a:br>
              <a:rPr lang="en-US" sz="4400" dirty="0" smtClean="0">
                <a:solidFill>
                  <a:schemeClr val="bg1"/>
                </a:solidFill>
                <a:latin typeface="Montserrat ExtraBold" panose="020B0604020202020204" charset="0"/>
              </a:rPr>
            </a:br>
            <a:r>
              <a:rPr lang="en-US" sz="4400" dirty="0" smtClean="0">
                <a:solidFill>
                  <a:schemeClr val="bg1"/>
                </a:solidFill>
                <a:latin typeface="Montserrat ExtraBold" panose="020B0604020202020204" charset="0"/>
              </a:rPr>
              <a:t>for </a:t>
            </a:r>
            <a:r>
              <a:rPr lang="en-US" sz="4400" dirty="0">
                <a:solidFill>
                  <a:schemeClr val="bg1"/>
                </a:solidFill>
                <a:latin typeface="Montserrat ExtraBold" panose="020B0604020202020204" charset="0"/>
              </a:rPr>
              <a:t>Child Care </a:t>
            </a:r>
            <a:r>
              <a:rPr lang="en-US" sz="4400" dirty="0" smtClean="0">
                <a:solidFill>
                  <a:schemeClr val="bg1"/>
                </a:solidFill>
                <a:latin typeface="Montserrat ExtraBold" panose="020B0604020202020204" charset="0"/>
              </a:rPr>
              <a:t>Businesses</a:t>
            </a:r>
            <a:br>
              <a:rPr lang="en-US" sz="4400" dirty="0" smtClean="0">
                <a:solidFill>
                  <a:schemeClr val="bg1"/>
                </a:solidFill>
                <a:latin typeface="Montserrat ExtraBold" panose="020B0604020202020204" charset="0"/>
              </a:rPr>
            </a:br>
            <a:r>
              <a:rPr lang="en-US" sz="2000" dirty="0" smtClean="0">
                <a:solidFill>
                  <a:schemeClr val="bg1"/>
                </a:solidFill>
                <a:latin typeface="Montserrat ExtraBold" panose="020B0604020202020204" charset="0"/>
              </a:rPr>
              <a:t> </a:t>
            </a:r>
            <a:r>
              <a:rPr lang="en-US" sz="4800" dirty="0" smtClean="0">
                <a:solidFill>
                  <a:schemeClr val="bg1"/>
                </a:solidFill>
                <a:latin typeface="Montserrat ExtraBold" panose="020B0604020202020204" charset="0"/>
              </a:rPr>
              <a:t/>
            </a:r>
            <a:br>
              <a:rPr lang="en-US" sz="4800" dirty="0" smtClean="0">
                <a:solidFill>
                  <a:schemeClr val="bg1"/>
                </a:solidFill>
                <a:latin typeface="Montserrat ExtraBold" panose="020B0604020202020204" charset="0"/>
              </a:rPr>
            </a:br>
            <a:r>
              <a:rPr lang="en-US" sz="2000" dirty="0" smtClean="0">
                <a:solidFill>
                  <a:schemeClr val="bg1"/>
                </a:solidFill>
                <a:latin typeface="Montserrat ExtraBold" panose="020B0604020202020204" charset="0"/>
              </a:rPr>
              <a:t>An </a:t>
            </a:r>
            <a:r>
              <a:rPr lang="en-US" sz="2000" dirty="0">
                <a:solidFill>
                  <a:schemeClr val="bg1"/>
                </a:solidFill>
                <a:latin typeface="Montserrat ExtraBold" panose="020B0604020202020204" charset="0"/>
              </a:rPr>
              <a:t>OEC Care Package to </a:t>
            </a:r>
            <a:r>
              <a:rPr lang="en-US" sz="2000" dirty="0" smtClean="0">
                <a:solidFill>
                  <a:schemeClr val="bg1"/>
                </a:solidFill>
                <a:latin typeface="Montserrat ExtraBold" panose="020B0604020202020204" charset="0"/>
              </a:rPr>
              <a:t>help with </a:t>
            </a:r>
            <a:r>
              <a:rPr lang="en-US" sz="2000" dirty="0">
                <a:solidFill>
                  <a:schemeClr val="bg1"/>
                </a:solidFill>
                <a:latin typeface="Montserrat ExtraBold" panose="020B0604020202020204" charset="0"/>
              </a:rPr>
              <a:t>program expenses</a:t>
            </a:r>
            <a:r>
              <a:rPr lang="en-US" sz="2400" dirty="0" smtClean="0">
                <a:solidFill>
                  <a:schemeClr val="bg1"/>
                </a:solidFill>
                <a:latin typeface="Montserrat ExtraBold" panose="020B0604020202020204" charset="0"/>
              </a:rPr>
              <a:t/>
            </a:r>
            <a:br>
              <a:rPr lang="en-US" sz="2400" dirty="0" smtClean="0">
                <a:solidFill>
                  <a:schemeClr val="bg1"/>
                </a:solidFill>
                <a:latin typeface="Montserrat ExtraBold" panose="020B0604020202020204" charset="0"/>
              </a:rPr>
            </a:br>
            <a:endParaRPr sz="2400" dirty="0">
              <a:solidFill>
                <a:schemeClr val="bg1"/>
              </a:solidFill>
              <a:latin typeface="Montserrat ExtraBold" panose="020B0604020202020204" charset="0"/>
              <a:ea typeface="Montserrat SemiBold"/>
              <a:cs typeface="Montserrat SemiBold"/>
              <a:sym typeface="Montserrat SemiBold"/>
            </a:endParaRPr>
          </a:p>
        </p:txBody>
      </p:sp>
      <p:pic>
        <p:nvPicPr>
          <p:cNvPr id="56" name="Google Shape;56;p13"/>
          <p:cNvPicPr preferRelativeResize="0"/>
          <p:nvPr/>
        </p:nvPicPr>
        <p:blipFill>
          <a:blip r:embed="rId4">
            <a:alphaModFix/>
          </a:blip>
          <a:stretch>
            <a:fillRect/>
          </a:stretch>
        </p:blipFill>
        <p:spPr>
          <a:xfrm>
            <a:off x="415300" y="5897650"/>
            <a:ext cx="2002250" cy="827600"/>
          </a:xfrm>
          <a:prstGeom prst="rect">
            <a:avLst/>
          </a:prstGeom>
          <a:noFill/>
          <a:ln>
            <a:noFill/>
          </a:ln>
        </p:spPr>
      </p:pic>
      <p:sp>
        <p:nvSpPr>
          <p:cNvPr id="57" name="Google Shape;57;p13"/>
          <p:cNvSpPr txBox="1">
            <a:spLocks noGrp="1"/>
          </p:cNvSpPr>
          <p:nvPr>
            <p:ph type="ctrTitle"/>
          </p:nvPr>
        </p:nvSpPr>
        <p:spPr>
          <a:xfrm>
            <a:off x="641250" y="5181600"/>
            <a:ext cx="7861500" cy="396240"/>
          </a:xfrm>
          <a:prstGeom prst="rect">
            <a:avLst/>
          </a:prstGeom>
        </p:spPr>
        <p:txBody>
          <a:bodyPr spcFirstLastPara="1" wrap="square" lIns="91425" tIns="91425" rIns="91425" bIns="91425" anchor="b" anchorCtr="0">
            <a:noAutofit/>
          </a:bodyPr>
          <a:lstStyle/>
          <a:p>
            <a:r>
              <a:rPr lang="en-US" sz="1600" dirty="0" smtClean="0"/>
              <a:t/>
            </a:r>
            <a:br>
              <a:rPr lang="en-US" sz="1600" dirty="0" smtClean="0"/>
            </a:br>
            <a:r>
              <a:rPr lang="en-US" sz="1600" dirty="0" smtClean="0"/>
              <a:t/>
            </a:r>
            <a:br>
              <a:rPr lang="en-US" sz="1600" dirty="0" smtClean="0"/>
            </a:br>
            <a:r>
              <a:rPr lang="en-US" sz="1600" dirty="0"/>
              <a:t/>
            </a:r>
            <a:br>
              <a:rPr lang="en-US" sz="1600" dirty="0"/>
            </a:br>
            <a:r>
              <a:rPr lang="en" sz="1600" b="1" dirty="0" smtClean="0">
                <a:solidFill>
                  <a:srgbClr val="FFFFFF"/>
                </a:solidFill>
                <a:latin typeface="Montserrat"/>
                <a:ea typeface="Montserrat"/>
                <a:cs typeface="Montserrat"/>
                <a:sym typeface="Montserrat"/>
              </a:rPr>
              <a:t>Commissioner </a:t>
            </a:r>
            <a:r>
              <a:rPr lang="en" sz="1600" b="1" dirty="0">
                <a:solidFill>
                  <a:srgbClr val="FFFFFF"/>
                </a:solidFill>
                <a:latin typeface="Montserrat"/>
                <a:ea typeface="Montserrat"/>
                <a:cs typeface="Montserrat"/>
                <a:sym typeface="Montserrat"/>
              </a:rPr>
              <a:t>Beth Bye  -  June </a:t>
            </a:r>
            <a:r>
              <a:rPr lang="en" sz="1600" b="1" dirty="0" smtClean="0">
                <a:solidFill>
                  <a:srgbClr val="FFFFFF"/>
                </a:solidFill>
                <a:latin typeface="Montserrat"/>
                <a:ea typeface="Montserrat"/>
                <a:cs typeface="Montserrat"/>
                <a:sym typeface="Montserrat"/>
              </a:rPr>
              <a:t>19, 2020 &amp; June 22, 2020</a:t>
            </a:r>
            <a:endParaRPr sz="1400" dirty="0">
              <a:solidFill>
                <a:srgbClr val="FFFFFF"/>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20"/>
          <p:cNvPicPr preferRelativeResize="0"/>
          <p:nvPr/>
        </p:nvPicPr>
        <p:blipFill rotWithShape="1">
          <a:blip r:embed="rId3">
            <a:alphaModFix/>
          </a:blip>
          <a:srcRect t="2657"/>
          <a:stretch/>
        </p:blipFill>
        <p:spPr>
          <a:xfrm>
            <a:off x="0" y="0"/>
            <a:ext cx="9144000" cy="6857999"/>
          </a:xfrm>
          <a:prstGeom prst="rect">
            <a:avLst/>
          </a:prstGeom>
          <a:noFill/>
          <a:ln>
            <a:noFill/>
          </a:ln>
        </p:spPr>
      </p:pic>
      <p:sp>
        <p:nvSpPr>
          <p:cNvPr id="118" name="Google Shape;118;p20"/>
          <p:cNvSpPr txBox="1">
            <a:spLocks noGrp="1"/>
          </p:cNvSpPr>
          <p:nvPr>
            <p:ph type="title"/>
          </p:nvPr>
        </p:nvSpPr>
        <p:spPr>
          <a:xfrm>
            <a:off x="583075" y="518160"/>
            <a:ext cx="7431900" cy="620716"/>
          </a:xfrm>
          <a:prstGeom prst="rect">
            <a:avLst/>
          </a:prstGeom>
        </p:spPr>
        <p:txBody>
          <a:bodyPr spcFirstLastPara="1" wrap="square" lIns="91425" tIns="91425" rIns="91425" bIns="91425" anchor="t" anchorCtr="0">
            <a:noAutofit/>
          </a:bodyPr>
          <a:lstStyle/>
          <a:p>
            <a:pPr lvl="0"/>
            <a:r>
              <a:rPr lang="en-US" dirty="0" smtClean="0">
                <a:latin typeface="Montserrat ExtraBold" panose="020B0604020202020204" charset="0"/>
              </a:rPr>
              <a:t>PHASES AND LAYERS OF SUPPORT</a:t>
            </a:r>
            <a:endParaRPr dirty="0">
              <a:latin typeface="Montserrat ExtraBold" panose="020B0604020202020204" charset="0"/>
              <a:ea typeface="Montserrat SemiBold"/>
              <a:cs typeface="Montserrat SemiBold"/>
              <a:sym typeface="Montserrat SemiBold"/>
            </a:endParaRPr>
          </a:p>
        </p:txBody>
      </p:sp>
      <p:sp>
        <p:nvSpPr>
          <p:cNvPr id="119" name="Google Shape;119;p20"/>
          <p:cNvSpPr txBox="1">
            <a:spLocks noGrp="1"/>
          </p:cNvSpPr>
          <p:nvPr>
            <p:ph type="body" idx="1"/>
          </p:nvPr>
        </p:nvSpPr>
        <p:spPr>
          <a:xfrm>
            <a:off x="583075" y="1456840"/>
            <a:ext cx="8078701" cy="3905574"/>
          </a:xfrm>
          <a:prstGeom prst="rect">
            <a:avLst/>
          </a:prstGeom>
        </p:spPr>
        <p:txBody>
          <a:bodyPr spcFirstLastPara="1" wrap="square" lIns="91425" tIns="91425" rIns="91425" bIns="91425" anchor="t" anchorCtr="0">
            <a:noAutofit/>
          </a:bodyPr>
          <a:lstStyle/>
          <a:p>
            <a:r>
              <a:rPr lang="en-US" dirty="0">
                <a:latin typeface="Montserrat SemiBold" panose="020B0604020202020204" charset="0"/>
              </a:rPr>
              <a:t>Disaster recovery is </a:t>
            </a:r>
            <a:r>
              <a:rPr lang="en-US" dirty="0" smtClean="0">
                <a:latin typeface="Montserrat SemiBold" panose="020B0604020202020204" charset="0"/>
              </a:rPr>
              <a:t>immediate, short term, and long term.</a:t>
            </a:r>
          </a:p>
          <a:p>
            <a:pPr>
              <a:spcBef>
                <a:spcPts val="600"/>
              </a:spcBef>
            </a:pPr>
            <a:r>
              <a:rPr lang="en-US" dirty="0" smtClean="0">
                <a:latin typeface="Montserrat SemiBold" panose="020B0604020202020204" charset="0"/>
              </a:rPr>
              <a:t>Recovery has </a:t>
            </a:r>
            <a:r>
              <a:rPr lang="en-US" dirty="0">
                <a:latin typeface="Montserrat SemiBold" panose="020B0604020202020204" charset="0"/>
              </a:rPr>
              <a:t>many </a:t>
            </a:r>
            <a:r>
              <a:rPr lang="en-US" dirty="0" smtClean="0">
                <a:latin typeface="Montserrat SemiBold" panose="020B0604020202020204" charset="0"/>
              </a:rPr>
              <a:t>phases and layers.</a:t>
            </a:r>
            <a:endParaRPr lang="en-US" dirty="0">
              <a:latin typeface="Montserrat SemiBold" panose="020B0604020202020204" charset="0"/>
            </a:endParaRPr>
          </a:p>
          <a:p>
            <a:pPr>
              <a:spcBef>
                <a:spcPts val="600"/>
              </a:spcBef>
            </a:pPr>
            <a:r>
              <a:rPr lang="en-US" dirty="0">
                <a:latin typeface="Montserrat SemiBold" panose="020B0604020202020204" charset="0"/>
              </a:rPr>
              <a:t>Initial phase supports:</a:t>
            </a:r>
          </a:p>
          <a:p>
            <a:pPr lvl="1">
              <a:spcBef>
                <a:spcPts val="600"/>
              </a:spcBef>
            </a:pPr>
            <a:r>
              <a:rPr lang="en-US" dirty="0">
                <a:latin typeface="Montserrat SemiBold" panose="020B0604020202020204" charset="0"/>
              </a:rPr>
              <a:t>Unemployment benefits (regular, PUA, FPUC to end of July)</a:t>
            </a:r>
          </a:p>
          <a:p>
            <a:pPr lvl="1">
              <a:spcBef>
                <a:spcPts val="600"/>
              </a:spcBef>
            </a:pPr>
            <a:r>
              <a:rPr lang="en-US" dirty="0">
                <a:latin typeface="Montserrat SemiBold" panose="020B0604020202020204" charset="0"/>
              </a:rPr>
              <a:t>Federal Head Start commitment</a:t>
            </a:r>
          </a:p>
          <a:p>
            <a:pPr lvl="1">
              <a:spcBef>
                <a:spcPts val="600"/>
              </a:spcBef>
            </a:pPr>
            <a:r>
              <a:rPr lang="en-US" dirty="0">
                <a:latin typeface="Montserrat SemiBold" panose="020B0604020202020204" charset="0"/>
              </a:rPr>
              <a:t>OEC state funded program commitments (Care4Kids, School Readiness, Child Day Care contract, State Head Start)</a:t>
            </a:r>
          </a:p>
          <a:p>
            <a:pPr lvl="1">
              <a:spcBef>
                <a:spcPts val="600"/>
              </a:spcBef>
            </a:pPr>
            <a:r>
              <a:rPr lang="en-US" dirty="0">
                <a:latin typeface="Montserrat SemiBold" panose="020B0604020202020204" charset="0"/>
              </a:rPr>
              <a:t>OEC’s CTCARES suite </a:t>
            </a:r>
            <a:r>
              <a:rPr lang="en-US" dirty="0" smtClean="0">
                <a:latin typeface="Montserrat SemiBold" panose="020B0604020202020204" charset="0"/>
              </a:rPr>
              <a:t>(Hospital Workers/Project 26, Frontline </a:t>
            </a:r>
            <a:r>
              <a:rPr lang="en-US" dirty="0">
                <a:latin typeface="Montserrat SemiBold" panose="020B0604020202020204" charset="0"/>
              </a:rPr>
              <a:t>Workers, </a:t>
            </a:r>
            <a:r>
              <a:rPr lang="en-US" dirty="0" smtClean="0">
                <a:latin typeface="Montserrat SemiBold" panose="020B0604020202020204" charset="0"/>
              </a:rPr>
              <a:t>Child Care/Essential </a:t>
            </a:r>
            <a:r>
              <a:rPr lang="en-US" dirty="0">
                <a:latin typeface="Montserrat SemiBold" panose="020B0604020202020204" charset="0"/>
              </a:rPr>
              <a:t>Workers, Family Child Care)</a:t>
            </a:r>
          </a:p>
          <a:p>
            <a:pPr lvl="1">
              <a:spcBef>
                <a:spcPts val="600"/>
              </a:spcBef>
            </a:pPr>
            <a:r>
              <a:rPr lang="en-US" dirty="0">
                <a:latin typeface="Montserrat SemiBold" panose="020B0604020202020204" charset="0"/>
              </a:rPr>
              <a:t>Federal loans, grants, tax credits (including PPP, HEDCO, EIDL, COVID-19 medical leave cost reimbursement)  </a:t>
            </a:r>
          </a:p>
          <a:p>
            <a:pPr lvl="1">
              <a:spcBef>
                <a:spcPts val="600"/>
              </a:spcBef>
            </a:pPr>
            <a:r>
              <a:rPr lang="en-US" dirty="0">
                <a:latin typeface="Montserrat SemiBold" panose="020B0604020202020204" charset="0"/>
              </a:rPr>
              <a:t>Private loans and grants</a:t>
            </a:r>
          </a:p>
          <a:p>
            <a:pPr marL="457200" marR="0" lvl="0" indent="0" algn="l" rtl="0">
              <a:lnSpc>
                <a:spcPct val="115000"/>
              </a:lnSpc>
              <a:spcBef>
                <a:spcPts val="0"/>
              </a:spcBef>
              <a:spcAft>
                <a:spcPts val="0"/>
              </a:spcAft>
              <a:buNone/>
            </a:pPr>
            <a:endParaRPr sz="1600" dirty="0">
              <a:solidFill>
                <a:srgbClr val="3B3838"/>
              </a:solidFill>
              <a:latin typeface="Montserrat Medium"/>
              <a:ea typeface="Montserrat Medium"/>
              <a:cs typeface="Montserrat Medium"/>
              <a:sym typeface="Montserrat Medium"/>
            </a:endParaRPr>
          </a:p>
          <a:p>
            <a:pPr marL="457200" marR="0" lvl="0" indent="0" algn="l" rtl="0">
              <a:lnSpc>
                <a:spcPct val="115000"/>
              </a:lnSpc>
              <a:spcBef>
                <a:spcPts val="0"/>
              </a:spcBef>
              <a:spcAft>
                <a:spcPts val="0"/>
              </a:spcAft>
              <a:buNone/>
            </a:pPr>
            <a:endParaRPr sz="1600" dirty="0">
              <a:solidFill>
                <a:srgbClr val="3B3838"/>
              </a:solidFill>
              <a:latin typeface="Montserrat Medium"/>
              <a:ea typeface="Montserrat Medium"/>
              <a:cs typeface="Montserrat Medium"/>
              <a:sym typeface="Montserrat Medium"/>
            </a:endParaRPr>
          </a:p>
          <a:p>
            <a:pPr marL="0" lvl="0" indent="0" algn="l" rtl="0">
              <a:lnSpc>
                <a:spcPct val="163636"/>
              </a:lnSpc>
              <a:spcBef>
                <a:spcPts val="1000"/>
              </a:spcBef>
              <a:spcAft>
                <a:spcPts val="0"/>
              </a:spcAft>
              <a:buClr>
                <a:schemeClr val="dk1"/>
              </a:buClr>
              <a:buSzPts val="1100"/>
              <a:buFont typeface="Arial"/>
              <a:buNone/>
            </a:pPr>
            <a:endParaRPr sz="1200" dirty="0">
              <a:solidFill>
                <a:srgbClr val="3B3838"/>
              </a:solidFill>
              <a:latin typeface="Montserrat Medium"/>
              <a:ea typeface="Montserrat Medium"/>
              <a:cs typeface="Montserrat Medium"/>
              <a:sym typeface="Montserrat Medium"/>
            </a:endParaRPr>
          </a:p>
          <a:p>
            <a:pPr marL="0" lvl="0" indent="0" algn="l" rtl="0">
              <a:lnSpc>
                <a:spcPct val="163636"/>
              </a:lnSpc>
              <a:spcBef>
                <a:spcPts val="1000"/>
              </a:spcBef>
              <a:spcAft>
                <a:spcPts val="0"/>
              </a:spcAft>
              <a:buClr>
                <a:schemeClr val="dk1"/>
              </a:buClr>
              <a:buSzPts val="1100"/>
              <a:buFont typeface="Arial"/>
              <a:buNone/>
            </a:pPr>
            <a:endParaRPr sz="1200" dirty="0">
              <a:solidFill>
                <a:srgbClr val="404040"/>
              </a:solidFill>
              <a:latin typeface="Montserrat Medium"/>
              <a:ea typeface="Montserrat Medium"/>
              <a:cs typeface="Montserrat Medium"/>
              <a:sym typeface="Montserrat Medium"/>
            </a:endParaRPr>
          </a:p>
          <a:p>
            <a:pPr marL="0" lvl="0" indent="0" algn="l" rtl="0">
              <a:spcBef>
                <a:spcPts val="0"/>
              </a:spcBef>
              <a:spcAft>
                <a:spcPts val="1600"/>
              </a:spcAft>
              <a:buNone/>
            </a:pPr>
            <a:endParaRPr sz="1200" dirty="0">
              <a:latin typeface="Montserrat Medium"/>
              <a:ea typeface="Montserrat Medium"/>
              <a:cs typeface="Montserrat Medium"/>
              <a:sym typeface="Montserrat Medium"/>
            </a:endParaRPr>
          </a:p>
        </p:txBody>
      </p:sp>
      <p:pic>
        <p:nvPicPr>
          <p:cNvPr id="120" name="Google Shape;120;p20"/>
          <p:cNvPicPr preferRelativeResize="0"/>
          <p:nvPr/>
        </p:nvPicPr>
        <p:blipFill>
          <a:blip r:embed="rId4">
            <a:alphaModFix/>
          </a:blip>
          <a:stretch>
            <a:fillRect/>
          </a:stretch>
        </p:blipFill>
        <p:spPr>
          <a:xfrm>
            <a:off x="175638" y="5502800"/>
            <a:ext cx="1046250" cy="1046275"/>
          </a:xfrm>
          <a:prstGeom prst="rect">
            <a:avLst/>
          </a:prstGeom>
          <a:noFill/>
          <a:ln>
            <a:noFill/>
          </a:ln>
        </p:spPr>
      </p:pic>
      <p:pic>
        <p:nvPicPr>
          <p:cNvPr id="121" name="Google Shape;121;p20"/>
          <p:cNvPicPr preferRelativeResize="0"/>
          <p:nvPr/>
        </p:nvPicPr>
        <p:blipFill>
          <a:blip r:embed="rId5">
            <a:alphaModFix/>
          </a:blip>
          <a:stretch>
            <a:fillRect/>
          </a:stretch>
        </p:blipFill>
        <p:spPr>
          <a:xfrm>
            <a:off x="5505200" y="4441610"/>
            <a:ext cx="3156576" cy="26974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5"/>
          <p:cNvPicPr preferRelativeResize="0"/>
          <p:nvPr/>
        </p:nvPicPr>
        <p:blipFill rotWithShape="1">
          <a:blip r:embed="rId3">
            <a:alphaModFix/>
          </a:blip>
          <a:srcRect t="2657"/>
          <a:stretch/>
        </p:blipFill>
        <p:spPr>
          <a:xfrm>
            <a:off x="0" y="0"/>
            <a:ext cx="9144000" cy="6857999"/>
          </a:xfrm>
          <a:prstGeom prst="rect">
            <a:avLst/>
          </a:prstGeom>
          <a:noFill/>
          <a:ln>
            <a:noFill/>
          </a:ln>
        </p:spPr>
      </p:pic>
      <p:sp>
        <p:nvSpPr>
          <p:cNvPr id="72" name="Google Shape;72;p15"/>
          <p:cNvSpPr/>
          <p:nvPr/>
        </p:nvSpPr>
        <p:spPr>
          <a:xfrm>
            <a:off x="-9250" y="5182850"/>
            <a:ext cx="9144000" cy="1674900"/>
          </a:xfrm>
          <a:prstGeom prst="rtTriangle">
            <a:avLst/>
          </a:prstGeom>
          <a:solidFill>
            <a:srgbClr val="917098">
              <a:alpha val="4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15"/>
          <p:cNvSpPr/>
          <p:nvPr/>
        </p:nvSpPr>
        <p:spPr>
          <a:xfrm flipH="1">
            <a:off x="6398150" y="4753200"/>
            <a:ext cx="2780700" cy="2104800"/>
          </a:xfrm>
          <a:prstGeom prst="rtTriangle">
            <a:avLst/>
          </a:prstGeom>
          <a:solidFill>
            <a:srgbClr val="5E236C">
              <a:alpha val="5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15"/>
          <p:cNvSpPr txBox="1">
            <a:spLocks noGrp="1"/>
          </p:cNvSpPr>
          <p:nvPr>
            <p:ph type="title"/>
          </p:nvPr>
        </p:nvSpPr>
        <p:spPr>
          <a:xfrm>
            <a:off x="441960" y="869795"/>
            <a:ext cx="8107680" cy="62802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rgbClr val="3B3838"/>
                </a:solidFill>
                <a:latin typeface="Montserrat ExtraBold" panose="020B0604020202020204" charset="0"/>
                <a:ea typeface="Montserrat SemiBold"/>
                <a:cs typeface="Montserrat SemiBold"/>
                <a:sym typeface="Montserrat SemiBold"/>
              </a:rPr>
              <a:t>NEED for Immediate Federal Support</a:t>
            </a:r>
            <a:endParaRPr dirty="0">
              <a:latin typeface="Montserrat ExtraBold" panose="020B0604020202020204" charset="0"/>
              <a:ea typeface="Montserrat SemiBold"/>
              <a:cs typeface="Montserrat SemiBold"/>
              <a:sym typeface="Montserrat SemiBold"/>
            </a:endParaRPr>
          </a:p>
        </p:txBody>
      </p:sp>
      <p:sp>
        <p:nvSpPr>
          <p:cNvPr id="75" name="Google Shape;75;p15"/>
          <p:cNvSpPr txBox="1">
            <a:spLocks noGrp="1"/>
          </p:cNvSpPr>
          <p:nvPr>
            <p:ph type="body" idx="1"/>
          </p:nvPr>
        </p:nvSpPr>
        <p:spPr>
          <a:xfrm>
            <a:off x="583075" y="2062976"/>
            <a:ext cx="7808125" cy="4307224"/>
          </a:xfrm>
          <a:prstGeom prst="rect">
            <a:avLst/>
          </a:prstGeom>
        </p:spPr>
        <p:txBody>
          <a:bodyPr spcFirstLastPara="1" wrap="square" lIns="91425" tIns="91425" rIns="91425" bIns="91425" anchor="t" anchorCtr="0">
            <a:noAutofit/>
          </a:bodyPr>
          <a:lstStyle/>
          <a:p>
            <a:pPr lvl="0">
              <a:spcAft>
                <a:spcPts val="800"/>
              </a:spcAft>
            </a:pPr>
            <a:r>
              <a:rPr lang="en-US" sz="2000" dirty="0" smtClean="0">
                <a:latin typeface="Montserrat SemiBold" panose="020B0604020202020204" charset="0"/>
              </a:rPr>
              <a:t>Our fear is losing healthy, safe programs for children, families and staff.</a:t>
            </a:r>
          </a:p>
          <a:p>
            <a:pPr lvl="0">
              <a:spcAft>
                <a:spcPts val="800"/>
              </a:spcAft>
            </a:pPr>
            <a:r>
              <a:rPr lang="en-US" sz="2000" dirty="0" smtClean="0">
                <a:solidFill>
                  <a:srgbClr val="3B3838"/>
                </a:solidFill>
                <a:latin typeface="Montserrat SemiBold" panose="020B0604020202020204" charset="0"/>
                <a:ea typeface="Montserrat Medium"/>
                <a:cs typeface="Montserrat Medium"/>
                <a:sym typeface="Montserrat Medium"/>
              </a:rPr>
              <a:t>Our need is a emergency federal funds for child care providers.</a:t>
            </a:r>
          </a:p>
          <a:p>
            <a:pPr lvl="0">
              <a:spcAft>
                <a:spcPts val="800"/>
              </a:spcAft>
            </a:pPr>
            <a:r>
              <a:rPr lang="en-US" sz="2000" dirty="0" smtClean="0">
                <a:solidFill>
                  <a:srgbClr val="3B3838"/>
                </a:solidFill>
                <a:latin typeface="Montserrat SemiBold" panose="020B0604020202020204" charset="0"/>
                <a:ea typeface="Montserrat Medium"/>
                <a:cs typeface="Montserrat Medium"/>
                <a:sym typeface="Montserrat Medium"/>
              </a:rPr>
              <a:t>Our next steps help programs with expenses, knowing we can’t make programs whole.</a:t>
            </a:r>
          </a:p>
          <a:p>
            <a:pPr lvl="0">
              <a:spcAft>
                <a:spcPts val="800"/>
              </a:spcAft>
            </a:pPr>
            <a:r>
              <a:rPr lang="en-US" sz="2000" dirty="0" smtClean="0">
                <a:solidFill>
                  <a:srgbClr val="3B3838"/>
                </a:solidFill>
                <a:latin typeface="Montserrat SemiBold" panose="020B0604020202020204" charset="0"/>
                <a:ea typeface="Montserrat Medium"/>
                <a:cs typeface="Montserrat Medium"/>
                <a:sym typeface="Montserrat Medium"/>
              </a:rPr>
              <a:t>Our work will continue – advocacy, listening, planning, responding.</a:t>
            </a:r>
            <a:endParaRPr sz="2000" dirty="0">
              <a:solidFill>
                <a:srgbClr val="3B3838"/>
              </a:solidFill>
              <a:latin typeface="Montserrat SemiBold" panose="020B0604020202020204" charset="0"/>
              <a:ea typeface="Montserrat Medium"/>
              <a:cs typeface="Montserrat Medium"/>
              <a:sym typeface="Montserrat Medium"/>
            </a:endParaRPr>
          </a:p>
          <a:p>
            <a:pPr marL="0" lvl="0" indent="0" algn="l" rtl="0">
              <a:lnSpc>
                <a:spcPct val="163636"/>
              </a:lnSpc>
              <a:spcBef>
                <a:spcPts val="1000"/>
              </a:spcBef>
              <a:spcAft>
                <a:spcPts val="0"/>
              </a:spcAft>
              <a:buClr>
                <a:schemeClr val="dk1"/>
              </a:buClr>
              <a:buSzPts val="1100"/>
              <a:buFont typeface="Arial"/>
              <a:buNone/>
            </a:pPr>
            <a:endParaRPr sz="1200" dirty="0">
              <a:solidFill>
                <a:srgbClr val="404040"/>
              </a:solidFill>
              <a:latin typeface="Montserrat Medium"/>
              <a:ea typeface="Montserrat Medium"/>
              <a:cs typeface="Montserrat Medium"/>
              <a:sym typeface="Montserrat Medium"/>
            </a:endParaRPr>
          </a:p>
          <a:p>
            <a:pPr marL="0" lvl="0" indent="0" algn="l" rtl="0">
              <a:spcBef>
                <a:spcPts val="0"/>
              </a:spcBef>
              <a:spcAft>
                <a:spcPts val="1600"/>
              </a:spcAft>
              <a:buNone/>
            </a:pPr>
            <a:endParaRPr sz="1200" dirty="0">
              <a:latin typeface="Montserrat Medium"/>
              <a:ea typeface="Montserrat Medium"/>
              <a:cs typeface="Montserrat Medium"/>
              <a:sym typeface="Montserrat Medium"/>
            </a:endParaRPr>
          </a:p>
        </p:txBody>
      </p:sp>
      <p:pic>
        <p:nvPicPr>
          <p:cNvPr id="76" name="Google Shape;76;p15"/>
          <p:cNvPicPr preferRelativeResize="0"/>
          <p:nvPr/>
        </p:nvPicPr>
        <p:blipFill>
          <a:blip r:embed="rId4">
            <a:alphaModFix/>
          </a:blip>
          <a:stretch>
            <a:fillRect/>
          </a:stretch>
        </p:blipFill>
        <p:spPr>
          <a:xfrm>
            <a:off x="175638" y="5502800"/>
            <a:ext cx="1046250" cy="1046275"/>
          </a:xfrm>
          <a:prstGeom prst="rect">
            <a:avLst/>
          </a:prstGeom>
          <a:noFill/>
          <a:ln>
            <a:noFill/>
          </a:ln>
        </p:spPr>
      </p:pic>
    </p:spTree>
    <p:extLst>
      <p:ext uri="{BB962C8B-B14F-4D97-AF65-F5344CB8AC3E}">
        <p14:creationId xmlns:p14="http://schemas.microsoft.com/office/powerpoint/2010/main" val="2151331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8527" y="0"/>
            <a:ext cx="8775844" cy="6798189"/>
          </a:xfrm>
          <a:prstGeom prst="rect">
            <a:avLst/>
          </a:prstGeom>
        </p:spPr>
      </p:pic>
    </p:spTree>
    <p:extLst>
      <p:ext uri="{BB962C8B-B14F-4D97-AF65-F5344CB8AC3E}">
        <p14:creationId xmlns:p14="http://schemas.microsoft.com/office/powerpoint/2010/main" val="3117119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1"/>
          <p:cNvPicPr preferRelativeResize="0"/>
          <p:nvPr/>
        </p:nvPicPr>
        <p:blipFill rotWithShape="1">
          <a:blip r:embed="rId3">
            <a:alphaModFix/>
          </a:blip>
          <a:srcRect t="2657"/>
          <a:stretch/>
        </p:blipFill>
        <p:spPr>
          <a:xfrm>
            <a:off x="-411480" y="457200"/>
            <a:ext cx="9144000" cy="6857999"/>
          </a:xfrm>
          <a:prstGeom prst="rect">
            <a:avLst/>
          </a:prstGeom>
          <a:noFill/>
          <a:ln>
            <a:noFill/>
          </a:ln>
        </p:spPr>
      </p:pic>
      <p:sp>
        <p:nvSpPr>
          <p:cNvPr id="127" name="Google Shape;127;p21"/>
          <p:cNvSpPr txBox="1">
            <a:spLocks noGrp="1"/>
          </p:cNvSpPr>
          <p:nvPr>
            <p:ph type="title"/>
          </p:nvPr>
        </p:nvSpPr>
        <p:spPr>
          <a:xfrm>
            <a:off x="583075" y="286626"/>
            <a:ext cx="7431900" cy="616623"/>
          </a:xfrm>
          <a:prstGeom prst="rect">
            <a:avLst/>
          </a:prstGeom>
        </p:spPr>
        <p:txBody>
          <a:bodyPr spcFirstLastPara="1" wrap="square" lIns="91425" tIns="91425" rIns="91425" bIns="91425" anchor="t" anchorCtr="0">
            <a:noAutofit/>
          </a:bodyPr>
          <a:lstStyle/>
          <a:p>
            <a:pPr lvl="0"/>
            <a:r>
              <a:rPr lang="en-US" dirty="0" smtClean="0">
                <a:latin typeface="Montserrat ExtraBold" panose="020B0604020202020204" charset="0"/>
              </a:rPr>
              <a:t>EXPENSE KICKSTART</a:t>
            </a:r>
            <a:endParaRPr dirty="0">
              <a:solidFill>
                <a:srgbClr val="3B3838"/>
              </a:solidFill>
              <a:latin typeface="Montserrat ExtraBold" panose="020B0604020202020204" charset="0"/>
              <a:ea typeface="Montserrat SemiBold"/>
              <a:cs typeface="Montserrat SemiBold"/>
              <a:sym typeface="Montserrat SemiBold"/>
            </a:endParaRPr>
          </a:p>
        </p:txBody>
      </p:sp>
      <p:sp>
        <p:nvSpPr>
          <p:cNvPr id="128" name="Google Shape;128;p21"/>
          <p:cNvSpPr txBox="1">
            <a:spLocks noGrp="1"/>
          </p:cNvSpPr>
          <p:nvPr>
            <p:ph type="body" idx="1"/>
          </p:nvPr>
        </p:nvSpPr>
        <p:spPr>
          <a:xfrm>
            <a:off x="583075" y="825190"/>
            <a:ext cx="8149445" cy="4973443"/>
          </a:xfrm>
          <a:prstGeom prst="rect">
            <a:avLst/>
          </a:prstGeom>
        </p:spPr>
        <p:txBody>
          <a:bodyPr spcFirstLastPara="1" wrap="square" lIns="91425" tIns="91425" rIns="91425" bIns="91425" anchor="t" anchorCtr="0">
            <a:noAutofit/>
          </a:bodyPr>
          <a:lstStyle/>
          <a:p>
            <a:pPr marL="800100">
              <a:spcAft>
                <a:spcPts val="600"/>
              </a:spcAft>
            </a:pPr>
            <a:r>
              <a:rPr lang="en-US" sz="2000" dirty="0" smtClean="0">
                <a:solidFill>
                  <a:srgbClr val="3B3838"/>
                </a:solidFill>
                <a:latin typeface="Montserrat SemiBold" panose="020B0604020202020204" charset="0"/>
                <a:ea typeface="Montserrat Medium"/>
                <a:cs typeface="Montserrat Medium"/>
                <a:sym typeface="Montserrat Medium"/>
              </a:rPr>
              <a:t>$8,000,000 CARES Act fund for ECE</a:t>
            </a:r>
          </a:p>
          <a:p>
            <a:pPr marL="800100">
              <a:spcAft>
                <a:spcPts val="600"/>
              </a:spcAft>
            </a:pPr>
            <a:r>
              <a:rPr lang="en-US" sz="2000" dirty="0" smtClean="0">
                <a:solidFill>
                  <a:srgbClr val="3B3838"/>
                </a:solidFill>
                <a:latin typeface="Montserrat SemiBold" panose="020B0604020202020204" charset="0"/>
                <a:ea typeface="Montserrat Medium"/>
                <a:cs typeface="Montserrat Medium"/>
                <a:sym typeface="Montserrat Medium"/>
              </a:rPr>
              <a:t>Applications open July through mid-September</a:t>
            </a:r>
          </a:p>
          <a:p>
            <a:pPr marL="800100">
              <a:spcAft>
                <a:spcPts val="600"/>
              </a:spcAft>
            </a:pPr>
            <a:r>
              <a:rPr lang="en-US" sz="2000" dirty="0" smtClean="0">
                <a:solidFill>
                  <a:srgbClr val="3B3838"/>
                </a:solidFill>
                <a:latin typeface="Montserrat SemiBold" panose="020B0604020202020204" charset="0"/>
                <a:ea typeface="Montserrat Medium"/>
                <a:cs typeface="Montserrat Medium"/>
                <a:sym typeface="Montserrat Medium"/>
              </a:rPr>
              <a:t>Apply per licensed facility: DCFH, DCGH, DCCC</a:t>
            </a:r>
          </a:p>
          <a:p>
            <a:pPr marL="800100">
              <a:spcAft>
                <a:spcPts val="600"/>
              </a:spcAft>
            </a:pPr>
            <a:r>
              <a:rPr lang="en-US" sz="2000" dirty="0" smtClean="0">
                <a:solidFill>
                  <a:srgbClr val="3B3838"/>
                </a:solidFill>
                <a:latin typeface="Montserrat SemiBold" panose="020B0604020202020204" charset="0"/>
                <a:ea typeface="Montserrat Medium"/>
                <a:cs typeface="Montserrat Medium"/>
                <a:sym typeface="Montserrat Medium"/>
              </a:rPr>
              <a:t>Program had to be operating January 2020</a:t>
            </a:r>
          </a:p>
          <a:p>
            <a:pPr marL="800100">
              <a:spcAft>
                <a:spcPts val="600"/>
              </a:spcAft>
            </a:pPr>
            <a:r>
              <a:rPr lang="en-US" sz="2000" dirty="0" smtClean="0">
                <a:solidFill>
                  <a:srgbClr val="3B3838"/>
                </a:solidFill>
                <a:latin typeface="Montserrat SemiBold" panose="020B0604020202020204" charset="0"/>
                <a:ea typeface="Montserrat Medium"/>
                <a:cs typeface="Montserrat Medium"/>
                <a:sym typeface="Montserrat Medium"/>
              </a:rPr>
              <a:t>Programs must be open / verified reopening</a:t>
            </a:r>
          </a:p>
          <a:p>
            <a:pPr marL="800100">
              <a:spcAft>
                <a:spcPts val="600"/>
              </a:spcAft>
            </a:pPr>
            <a:r>
              <a:rPr lang="en-US" sz="2000" dirty="0" smtClean="0">
                <a:solidFill>
                  <a:srgbClr val="3B3838"/>
                </a:solidFill>
                <a:latin typeface="Montserrat SemiBold" panose="020B0604020202020204" charset="0"/>
                <a:ea typeface="Montserrat Medium"/>
                <a:cs typeface="Montserrat Medium"/>
                <a:sym typeface="Montserrat Medium"/>
              </a:rPr>
              <a:t>Revenue: </a:t>
            </a:r>
            <a:r>
              <a:rPr lang="en-US" sz="2000" dirty="0">
                <a:solidFill>
                  <a:srgbClr val="3B3838"/>
                </a:solidFill>
                <a:latin typeface="Montserrat SemiBold" panose="020B0604020202020204" charset="0"/>
                <a:ea typeface="Montserrat Medium"/>
                <a:cs typeface="Montserrat Medium"/>
                <a:sym typeface="Montserrat Medium"/>
              </a:rPr>
              <a:t>P</a:t>
            </a:r>
            <a:r>
              <a:rPr lang="en-US" sz="2000" dirty="0" smtClean="0">
                <a:solidFill>
                  <a:srgbClr val="3B3838"/>
                </a:solidFill>
                <a:latin typeface="Montserrat SemiBold" panose="020B0604020202020204" charset="0"/>
                <a:ea typeface="Montserrat Medium"/>
                <a:cs typeface="Montserrat Medium"/>
                <a:sym typeface="Montserrat Medium"/>
              </a:rPr>
              <a:t>rogram’s January 2020 revenue must have been less than 50% publicly funded </a:t>
            </a:r>
            <a:r>
              <a:rPr lang="en-US" sz="1600" dirty="0" smtClean="0">
                <a:solidFill>
                  <a:srgbClr val="3B3838"/>
                </a:solidFill>
                <a:latin typeface="Montserrat SemiBold" panose="020B0604020202020204" charset="0"/>
                <a:ea typeface="Montserrat Medium"/>
                <a:cs typeface="Montserrat Medium"/>
                <a:sym typeface="Montserrat Medium"/>
              </a:rPr>
              <a:t>(Care4Kids, School Readiness, Child Day Care contract, State or Federal Head Start)</a:t>
            </a:r>
          </a:p>
          <a:p>
            <a:pPr marL="800100">
              <a:spcAft>
                <a:spcPts val="600"/>
              </a:spcAft>
            </a:pPr>
            <a:r>
              <a:rPr lang="en-US" sz="2000" dirty="0" smtClean="0">
                <a:solidFill>
                  <a:srgbClr val="3B3838"/>
                </a:solidFill>
                <a:latin typeface="Montserrat SemiBold" panose="020B0604020202020204" charset="0"/>
                <a:ea typeface="Montserrat Medium"/>
                <a:cs typeface="Montserrat Medium"/>
                <a:sym typeface="Montserrat Medium"/>
              </a:rPr>
              <a:t>Part day / Part year will be adjusted </a:t>
            </a:r>
          </a:p>
          <a:p>
            <a:pPr marL="800100">
              <a:spcAft>
                <a:spcPts val="600"/>
              </a:spcAft>
            </a:pPr>
            <a:r>
              <a:rPr lang="en-US" sz="2000" dirty="0" smtClean="0">
                <a:solidFill>
                  <a:srgbClr val="3B3838"/>
                </a:solidFill>
                <a:latin typeface="Montserrat SemiBold" panose="020B0604020202020204" charset="0"/>
                <a:ea typeface="Montserrat Medium"/>
                <a:cs typeface="Montserrat Medium"/>
                <a:sym typeface="Montserrat Medium"/>
              </a:rPr>
              <a:t>20% increase for NAFCC / NAEYC Accreditation; 5% for evidence of accreditation in process as of January 2020</a:t>
            </a:r>
          </a:p>
          <a:p>
            <a:pPr indent="0">
              <a:buNone/>
            </a:pPr>
            <a:endParaRPr lang="en-US" sz="2000" dirty="0" smtClean="0">
              <a:solidFill>
                <a:srgbClr val="3B3838"/>
              </a:solidFill>
              <a:latin typeface="Montserrat SemiBold" panose="020B0604020202020204" charset="0"/>
              <a:ea typeface="Montserrat Medium"/>
              <a:cs typeface="Montserrat Medium"/>
              <a:sym typeface="Montserrat Medium"/>
            </a:endParaRPr>
          </a:p>
          <a:p>
            <a:pPr marL="800100"/>
            <a:endParaRPr sz="2000" dirty="0">
              <a:solidFill>
                <a:srgbClr val="3B3838"/>
              </a:solidFill>
              <a:latin typeface="Montserrat SemiBold" panose="020B0604020202020204" charset="0"/>
              <a:ea typeface="Montserrat Medium"/>
              <a:cs typeface="Montserrat Medium"/>
              <a:sym typeface="Montserrat Medium"/>
            </a:endParaRPr>
          </a:p>
          <a:p>
            <a:pPr marL="342900">
              <a:lnSpc>
                <a:spcPct val="163636"/>
              </a:lnSpc>
              <a:spcBef>
                <a:spcPts val="1000"/>
              </a:spcBef>
              <a:buClr>
                <a:schemeClr val="dk1"/>
              </a:buClr>
              <a:buSzPts val="1100"/>
            </a:pPr>
            <a:endParaRPr sz="2000" dirty="0">
              <a:solidFill>
                <a:srgbClr val="404040"/>
              </a:solidFill>
              <a:latin typeface="Montserrat SemiBold" panose="020B0604020202020204" charset="0"/>
              <a:ea typeface="Montserrat Medium"/>
              <a:cs typeface="Montserrat Medium"/>
              <a:sym typeface="Montserrat Medium"/>
            </a:endParaRPr>
          </a:p>
          <a:p>
            <a:pPr marL="0" lvl="0" indent="0" algn="l" rtl="0">
              <a:spcBef>
                <a:spcPts val="0"/>
              </a:spcBef>
              <a:spcAft>
                <a:spcPts val="1600"/>
              </a:spcAft>
              <a:buNone/>
            </a:pPr>
            <a:endParaRPr sz="1200" dirty="0">
              <a:latin typeface="Montserrat Medium"/>
              <a:ea typeface="Montserrat Medium"/>
              <a:cs typeface="Montserrat Medium"/>
              <a:sym typeface="Montserrat Medium"/>
            </a:endParaRPr>
          </a:p>
        </p:txBody>
      </p:sp>
      <p:pic>
        <p:nvPicPr>
          <p:cNvPr id="129" name="Google Shape;129;p21"/>
          <p:cNvPicPr preferRelativeResize="0"/>
          <p:nvPr/>
        </p:nvPicPr>
        <p:blipFill>
          <a:blip r:embed="rId4">
            <a:alphaModFix/>
          </a:blip>
          <a:stretch>
            <a:fillRect/>
          </a:stretch>
        </p:blipFill>
        <p:spPr>
          <a:xfrm>
            <a:off x="175638" y="5502800"/>
            <a:ext cx="1046250" cy="1046275"/>
          </a:xfrm>
          <a:prstGeom prst="rect">
            <a:avLst/>
          </a:prstGeom>
          <a:noFill/>
          <a:ln>
            <a:noFill/>
          </a:ln>
        </p:spPr>
      </p:pic>
      <p:sp>
        <p:nvSpPr>
          <p:cNvPr id="130" name="Google Shape;130;p21"/>
          <p:cNvSpPr/>
          <p:nvPr/>
        </p:nvSpPr>
        <p:spPr>
          <a:xfrm>
            <a:off x="0" y="5199249"/>
            <a:ext cx="9144000" cy="1674900"/>
          </a:xfrm>
          <a:prstGeom prst="rtTriangle">
            <a:avLst/>
          </a:prstGeom>
          <a:solidFill>
            <a:srgbClr val="917098">
              <a:alpha val="4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21"/>
          <p:cNvSpPr/>
          <p:nvPr/>
        </p:nvSpPr>
        <p:spPr>
          <a:xfrm flipH="1">
            <a:off x="6398150" y="4753200"/>
            <a:ext cx="2780700" cy="2104800"/>
          </a:xfrm>
          <a:prstGeom prst="rtTriangle">
            <a:avLst/>
          </a:prstGeom>
          <a:solidFill>
            <a:srgbClr val="5E236C">
              <a:alpha val="5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1"/>
          <p:cNvPicPr preferRelativeResize="0"/>
          <p:nvPr/>
        </p:nvPicPr>
        <p:blipFill rotWithShape="1">
          <a:blip r:embed="rId3">
            <a:alphaModFix/>
          </a:blip>
          <a:srcRect t="2657"/>
          <a:stretch/>
        </p:blipFill>
        <p:spPr>
          <a:xfrm>
            <a:off x="-326239" y="627681"/>
            <a:ext cx="9144000" cy="6857999"/>
          </a:xfrm>
          <a:prstGeom prst="rect">
            <a:avLst/>
          </a:prstGeom>
          <a:noFill/>
          <a:ln>
            <a:noFill/>
          </a:ln>
        </p:spPr>
      </p:pic>
      <p:sp>
        <p:nvSpPr>
          <p:cNvPr id="127" name="Google Shape;127;p21"/>
          <p:cNvSpPr txBox="1">
            <a:spLocks noGrp="1"/>
          </p:cNvSpPr>
          <p:nvPr>
            <p:ph type="title"/>
          </p:nvPr>
        </p:nvSpPr>
        <p:spPr>
          <a:xfrm>
            <a:off x="583074" y="712405"/>
            <a:ext cx="7661765" cy="638348"/>
          </a:xfrm>
          <a:prstGeom prst="rect">
            <a:avLst/>
          </a:prstGeom>
        </p:spPr>
        <p:txBody>
          <a:bodyPr spcFirstLastPara="1" wrap="square" lIns="91425" tIns="91425" rIns="91425" bIns="91425" anchor="t" anchorCtr="0">
            <a:noAutofit/>
          </a:bodyPr>
          <a:lstStyle/>
          <a:p>
            <a:pPr lvl="0"/>
            <a:r>
              <a:rPr lang="en-US" dirty="0" smtClean="0">
                <a:latin typeface="Montserrat ExtraBold" panose="020B0604020202020204" charset="0"/>
                <a:ea typeface="Montserrat SemiBold"/>
              </a:rPr>
              <a:t>EXPENSE KICKSTART: AMOUNTS</a:t>
            </a:r>
            <a:endParaRPr dirty="0">
              <a:solidFill>
                <a:srgbClr val="3B3838"/>
              </a:solidFill>
              <a:latin typeface="Montserrat ExtraBold" panose="020B0604020202020204" charset="0"/>
              <a:ea typeface="Montserrat SemiBold"/>
              <a:cs typeface="Montserrat SemiBold"/>
              <a:sym typeface="Montserrat SemiBold"/>
            </a:endParaRPr>
          </a:p>
        </p:txBody>
      </p:sp>
      <p:sp>
        <p:nvSpPr>
          <p:cNvPr id="128" name="Google Shape;128;p21"/>
          <p:cNvSpPr txBox="1">
            <a:spLocks noGrp="1"/>
          </p:cNvSpPr>
          <p:nvPr>
            <p:ph type="body" idx="1"/>
          </p:nvPr>
        </p:nvSpPr>
        <p:spPr>
          <a:xfrm>
            <a:off x="583075" y="1021080"/>
            <a:ext cx="8149445" cy="4233120"/>
          </a:xfrm>
          <a:prstGeom prst="rect">
            <a:avLst/>
          </a:prstGeom>
        </p:spPr>
        <p:txBody>
          <a:bodyPr spcFirstLastPara="1" wrap="square" lIns="91425" tIns="91425" rIns="91425" bIns="91425" anchor="t" anchorCtr="0">
            <a:noAutofit/>
          </a:bodyPr>
          <a:lstStyle/>
          <a:p>
            <a:pPr indent="0">
              <a:buNone/>
            </a:pPr>
            <a:endParaRPr lang="en-US" sz="2000" dirty="0" smtClean="0">
              <a:solidFill>
                <a:srgbClr val="3B3838"/>
              </a:solidFill>
              <a:latin typeface="Montserrat SemiBold" panose="020B0604020202020204" charset="0"/>
              <a:ea typeface="Montserrat Medium"/>
              <a:cs typeface="Montserrat Medium"/>
              <a:sym typeface="Montserrat Medium"/>
            </a:endParaRPr>
          </a:p>
          <a:p>
            <a:pPr marL="800100"/>
            <a:endParaRPr sz="2000" dirty="0">
              <a:solidFill>
                <a:srgbClr val="3B3838"/>
              </a:solidFill>
              <a:latin typeface="Montserrat SemiBold" panose="020B0604020202020204" charset="0"/>
              <a:ea typeface="Montserrat Medium"/>
              <a:cs typeface="Montserrat Medium"/>
              <a:sym typeface="Montserrat Medium"/>
            </a:endParaRPr>
          </a:p>
          <a:p>
            <a:pPr marL="342900">
              <a:lnSpc>
                <a:spcPct val="163636"/>
              </a:lnSpc>
              <a:spcBef>
                <a:spcPts val="1000"/>
              </a:spcBef>
              <a:buClr>
                <a:schemeClr val="dk1"/>
              </a:buClr>
              <a:buSzPts val="1100"/>
            </a:pPr>
            <a:endParaRPr sz="2000" dirty="0">
              <a:solidFill>
                <a:srgbClr val="404040"/>
              </a:solidFill>
              <a:latin typeface="Montserrat SemiBold" panose="020B0604020202020204" charset="0"/>
              <a:ea typeface="Montserrat Medium"/>
              <a:cs typeface="Montserrat Medium"/>
              <a:sym typeface="Montserrat Medium"/>
            </a:endParaRPr>
          </a:p>
          <a:p>
            <a:pPr marL="0" lvl="0" indent="0" algn="l" rtl="0">
              <a:spcBef>
                <a:spcPts val="0"/>
              </a:spcBef>
              <a:spcAft>
                <a:spcPts val="1600"/>
              </a:spcAft>
              <a:buNone/>
            </a:pPr>
            <a:endParaRPr sz="1200" dirty="0">
              <a:latin typeface="Montserrat Medium"/>
              <a:ea typeface="Montserrat Medium"/>
              <a:cs typeface="Montserrat Medium"/>
              <a:sym typeface="Montserrat Medium"/>
            </a:endParaRPr>
          </a:p>
        </p:txBody>
      </p:sp>
      <p:pic>
        <p:nvPicPr>
          <p:cNvPr id="129" name="Google Shape;129;p21"/>
          <p:cNvPicPr preferRelativeResize="0"/>
          <p:nvPr/>
        </p:nvPicPr>
        <p:blipFill>
          <a:blip r:embed="rId4">
            <a:alphaModFix/>
          </a:blip>
          <a:stretch>
            <a:fillRect/>
          </a:stretch>
        </p:blipFill>
        <p:spPr>
          <a:xfrm>
            <a:off x="175638" y="5502800"/>
            <a:ext cx="1046250" cy="1046275"/>
          </a:xfrm>
          <a:prstGeom prst="rect">
            <a:avLst/>
          </a:prstGeom>
          <a:noFill/>
          <a:ln>
            <a:noFill/>
          </a:ln>
        </p:spPr>
      </p:pic>
      <p:sp>
        <p:nvSpPr>
          <p:cNvPr id="130" name="Google Shape;130;p21"/>
          <p:cNvSpPr/>
          <p:nvPr/>
        </p:nvSpPr>
        <p:spPr>
          <a:xfrm>
            <a:off x="-9250" y="5182850"/>
            <a:ext cx="9144000" cy="1674900"/>
          </a:xfrm>
          <a:prstGeom prst="rtTriangle">
            <a:avLst/>
          </a:prstGeom>
          <a:solidFill>
            <a:srgbClr val="917098">
              <a:alpha val="4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21"/>
          <p:cNvSpPr/>
          <p:nvPr/>
        </p:nvSpPr>
        <p:spPr>
          <a:xfrm flipH="1">
            <a:off x="6398150" y="4753200"/>
            <a:ext cx="2780700" cy="2104800"/>
          </a:xfrm>
          <a:prstGeom prst="rtTriangle">
            <a:avLst/>
          </a:prstGeom>
          <a:solidFill>
            <a:srgbClr val="5E236C">
              <a:alpha val="5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2" name="Table 1"/>
          <p:cNvGraphicFramePr>
            <a:graphicFrameLocks noGrp="1"/>
          </p:cNvGraphicFramePr>
          <p:nvPr>
            <p:extLst>
              <p:ext uri="{D42A27DB-BD31-4B8C-83A1-F6EECF244321}">
                <p14:modId xmlns:p14="http://schemas.microsoft.com/office/powerpoint/2010/main" val="1728389933"/>
              </p:ext>
            </p:extLst>
          </p:nvPr>
        </p:nvGraphicFramePr>
        <p:xfrm>
          <a:off x="635980" y="2090646"/>
          <a:ext cx="7608859" cy="2877379"/>
        </p:xfrm>
        <a:graphic>
          <a:graphicData uri="http://schemas.openxmlformats.org/drawingml/2006/table">
            <a:tbl>
              <a:tblPr>
                <a:tableStyleId>{5C22544A-7EE6-4342-B048-85BDC9FD1C3A}</a:tableStyleId>
              </a:tblPr>
              <a:tblGrid>
                <a:gridCol w="2149256">
                  <a:extLst>
                    <a:ext uri="{9D8B030D-6E8A-4147-A177-3AD203B41FA5}">
                      <a16:colId xmlns:a16="http://schemas.microsoft.com/office/drawing/2014/main" val="2935651475"/>
                    </a:ext>
                  </a:extLst>
                </a:gridCol>
                <a:gridCol w="1655174">
                  <a:extLst>
                    <a:ext uri="{9D8B030D-6E8A-4147-A177-3AD203B41FA5}">
                      <a16:colId xmlns:a16="http://schemas.microsoft.com/office/drawing/2014/main" val="2506951081"/>
                    </a:ext>
                  </a:extLst>
                </a:gridCol>
                <a:gridCol w="1605765">
                  <a:extLst>
                    <a:ext uri="{9D8B030D-6E8A-4147-A177-3AD203B41FA5}">
                      <a16:colId xmlns:a16="http://schemas.microsoft.com/office/drawing/2014/main" val="3571808355"/>
                    </a:ext>
                  </a:extLst>
                </a:gridCol>
                <a:gridCol w="2198664">
                  <a:extLst>
                    <a:ext uri="{9D8B030D-6E8A-4147-A177-3AD203B41FA5}">
                      <a16:colId xmlns:a16="http://schemas.microsoft.com/office/drawing/2014/main" val="3025049884"/>
                    </a:ext>
                  </a:extLst>
                </a:gridCol>
              </a:tblGrid>
              <a:tr h="1235287">
                <a:tc>
                  <a:txBody>
                    <a:bodyPr/>
                    <a:lstStyle/>
                    <a:p>
                      <a:pPr algn="l" fontAlgn="b"/>
                      <a:r>
                        <a:rPr lang="en-US" sz="1800" u="none" strike="noStrike" dirty="0">
                          <a:effectLst/>
                          <a:latin typeface="Montserrat SemiBold" panose="020B0604020202020204" charset="0"/>
                        </a:rPr>
                        <a:t>Program </a:t>
                      </a:r>
                      <a:r>
                        <a:rPr lang="en-US" sz="1800" u="none" strike="noStrike" dirty="0" smtClean="0">
                          <a:effectLst/>
                          <a:latin typeface="Montserrat SemiBold" panose="020B0604020202020204" charset="0"/>
                        </a:rPr>
                        <a:t>Size</a:t>
                      </a:r>
                      <a:endParaRPr lang="en-US" sz="1800" b="1" i="0" u="none" strike="noStrike" dirty="0">
                        <a:solidFill>
                          <a:srgbClr val="000000"/>
                        </a:solidFill>
                        <a:effectLst/>
                        <a:latin typeface="Montserrat Semi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Expense Kickstart Per Program</a:t>
                      </a:r>
                      <a:endParaRPr lang="en-US" sz="1800" b="1"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20% Accreditation Increase</a:t>
                      </a:r>
                      <a:endParaRPr lang="en-US" sz="1800" b="1"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Total - Expense Kickstart per Program with Accreditation</a:t>
                      </a:r>
                      <a:endParaRPr lang="en-US" sz="1800" b="1" i="0" u="none" strike="noStrike" dirty="0">
                        <a:solidFill>
                          <a:srgbClr val="000000"/>
                        </a:solidFill>
                        <a:effectLst/>
                        <a:latin typeface="Montserrat Semi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9984802"/>
                  </a:ext>
                </a:extLst>
              </a:tr>
              <a:tr h="410523">
                <a:tc>
                  <a:txBody>
                    <a:bodyPr/>
                    <a:lstStyle/>
                    <a:p>
                      <a:pPr algn="l" fontAlgn="b"/>
                      <a:r>
                        <a:rPr lang="en-US" sz="1800" u="none" strike="noStrike" dirty="0">
                          <a:effectLst/>
                          <a:latin typeface="Montserrat SemiBold" panose="020B0604020202020204" charset="0"/>
                        </a:rPr>
                        <a:t>extra small &lt;/= 12</a:t>
                      </a:r>
                      <a:endParaRPr lang="en-US" sz="1800" b="0" i="0" u="none" strike="noStrike" dirty="0">
                        <a:solidFill>
                          <a:srgbClr val="201F1E"/>
                        </a:solidFill>
                        <a:effectLst/>
                        <a:latin typeface="Montserrat SemiBold" panose="020B0604020202020204" charset="0"/>
                      </a:endParaRP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$1,850</a:t>
                      </a:r>
                      <a:endParaRPr lang="en-US" sz="18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$370</a:t>
                      </a:r>
                      <a:endParaRPr lang="en-US" sz="18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$2,220</a:t>
                      </a:r>
                      <a:endParaRPr lang="en-US" sz="1800" b="0" i="0" u="none" strike="noStrike" dirty="0">
                        <a:solidFill>
                          <a:srgbClr val="000000"/>
                        </a:solidFill>
                        <a:effectLst/>
                        <a:latin typeface="Montserrat Semi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4881515"/>
                  </a:ext>
                </a:extLst>
              </a:tr>
              <a:tr h="410523">
                <a:tc>
                  <a:txBody>
                    <a:bodyPr/>
                    <a:lstStyle/>
                    <a:p>
                      <a:pPr algn="l" fontAlgn="b"/>
                      <a:r>
                        <a:rPr lang="en-US" sz="1800" u="none" strike="noStrike" dirty="0">
                          <a:effectLst/>
                          <a:latin typeface="Montserrat SemiBold" panose="020B0604020202020204" charset="0"/>
                        </a:rPr>
                        <a:t>small 13 – 60</a:t>
                      </a:r>
                      <a:endParaRPr lang="en-US" sz="1800" b="0" i="0" u="none" strike="noStrike" dirty="0">
                        <a:solidFill>
                          <a:srgbClr val="201F1E"/>
                        </a:solidFill>
                        <a:effectLst/>
                        <a:latin typeface="Montserrat SemiBold" panose="020B0604020202020204" charset="0"/>
                      </a:endParaRP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$3,500</a:t>
                      </a:r>
                      <a:endParaRPr lang="en-US" sz="18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$700</a:t>
                      </a:r>
                      <a:endParaRPr lang="en-US" sz="18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$4,200</a:t>
                      </a:r>
                      <a:endParaRPr lang="en-US" sz="1800" b="0" i="0" u="none" strike="noStrike" dirty="0">
                        <a:solidFill>
                          <a:srgbClr val="000000"/>
                        </a:solidFill>
                        <a:effectLst/>
                        <a:latin typeface="Montserrat Semi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3766141"/>
                  </a:ext>
                </a:extLst>
              </a:tr>
              <a:tr h="410523">
                <a:tc>
                  <a:txBody>
                    <a:bodyPr/>
                    <a:lstStyle/>
                    <a:p>
                      <a:pPr algn="l" fontAlgn="b"/>
                      <a:r>
                        <a:rPr lang="en-US" sz="1800" u="none" strike="noStrike" dirty="0">
                          <a:effectLst/>
                          <a:latin typeface="Montserrat SemiBold" panose="020B0604020202020204" charset="0"/>
                        </a:rPr>
                        <a:t>midsize 61-120</a:t>
                      </a:r>
                      <a:endParaRPr lang="en-US" sz="1800" b="0" i="0" u="none" strike="noStrike" dirty="0">
                        <a:solidFill>
                          <a:srgbClr val="201F1E"/>
                        </a:solidFill>
                        <a:effectLst/>
                        <a:latin typeface="Montserrat SemiBold" panose="020B0604020202020204" charset="0"/>
                      </a:endParaRP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$5,000</a:t>
                      </a:r>
                      <a:endParaRPr lang="en-US" sz="18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$1,000</a:t>
                      </a:r>
                      <a:endParaRPr lang="en-US" sz="18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$6,000</a:t>
                      </a:r>
                      <a:endParaRPr lang="en-US" sz="1800" b="0" i="0" u="none" strike="noStrike" dirty="0">
                        <a:solidFill>
                          <a:srgbClr val="000000"/>
                        </a:solidFill>
                        <a:effectLst/>
                        <a:latin typeface="Montserrat Semi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3543725"/>
                  </a:ext>
                </a:extLst>
              </a:tr>
              <a:tr h="410523">
                <a:tc>
                  <a:txBody>
                    <a:bodyPr/>
                    <a:lstStyle/>
                    <a:p>
                      <a:pPr algn="l" fontAlgn="b"/>
                      <a:r>
                        <a:rPr lang="en-US" sz="1800" u="none" strike="noStrike" dirty="0">
                          <a:effectLst/>
                          <a:latin typeface="Montserrat SemiBold" panose="020B0604020202020204" charset="0"/>
                        </a:rPr>
                        <a:t>large 121 +</a:t>
                      </a:r>
                      <a:endParaRPr lang="en-US" sz="1800" b="0" i="0" u="none" strike="noStrike" dirty="0">
                        <a:solidFill>
                          <a:srgbClr val="201F1E"/>
                        </a:solidFill>
                        <a:effectLst/>
                        <a:latin typeface="Montserrat SemiBold" panose="020B0604020202020204" charset="0"/>
                      </a:endParaRP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$6,000</a:t>
                      </a:r>
                      <a:endParaRPr lang="en-US" sz="18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$1,200</a:t>
                      </a:r>
                      <a:endParaRPr lang="en-US" sz="18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$7,200</a:t>
                      </a:r>
                      <a:endParaRPr lang="en-US" sz="1800" b="0" i="0" u="none" strike="noStrike" dirty="0">
                        <a:solidFill>
                          <a:srgbClr val="000000"/>
                        </a:solidFill>
                        <a:effectLst/>
                        <a:latin typeface="Montserrat Semi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498330"/>
                  </a:ext>
                </a:extLst>
              </a:tr>
            </a:tbl>
          </a:graphicData>
        </a:graphic>
      </p:graphicFrame>
    </p:spTree>
    <p:extLst>
      <p:ext uri="{BB962C8B-B14F-4D97-AF65-F5344CB8AC3E}">
        <p14:creationId xmlns:p14="http://schemas.microsoft.com/office/powerpoint/2010/main" val="2883454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2"/>
          <p:cNvPicPr preferRelativeResize="0"/>
          <p:nvPr/>
        </p:nvPicPr>
        <p:blipFill rotWithShape="1">
          <a:blip r:embed="rId3">
            <a:alphaModFix/>
          </a:blip>
          <a:srcRect t="2657"/>
          <a:stretch/>
        </p:blipFill>
        <p:spPr>
          <a:xfrm>
            <a:off x="0" y="0"/>
            <a:ext cx="9144000" cy="6857999"/>
          </a:xfrm>
          <a:prstGeom prst="rect">
            <a:avLst/>
          </a:prstGeom>
          <a:noFill/>
          <a:ln>
            <a:noFill/>
          </a:ln>
        </p:spPr>
      </p:pic>
      <p:sp>
        <p:nvSpPr>
          <p:cNvPr id="137" name="Google Shape;137;p22"/>
          <p:cNvSpPr txBox="1">
            <a:spLocks noGrp="1"/>
          </p:cNvSpPr>
          <p:nvPr>
            <p:ph type="title"/>
          </p:nvPr>
        </p:nvSpPr>
        <p:spPr>
          <a:xfrm>
            <a:off x="583075" y="434898"/>
            <a:ext cx="7431900" cy="613317"/>
          </a:xfrm>
          <a:prstGeom prst="rect">
            <a:avLst/>
          </a:prstGeom>
        </p:spPr>
        <p:txBody>
          <a:bodyPr spcFirstLastPara="1" wrap="square" lIns="91425" tIns="91425" rIns="91425" bIns="91425" anchor="t" anchorCtr="0">
            <a:noAutofit/>
          </a:bodyPr>
          <a:lstStyle/>
          <a:p>
            <a:pPr lvl="0"/>
            <a:r>
              <a:rPr lang="en-US" dirty="0" smtClean="0">
                <a:latin typeface="Montserrat ExtraBold" panose="020B0604020202020204" charset="0"/>
              </a:rPr>
              <a:t>SUPPLY SUBSIDY</a:t>
            </a:r>
            <a:endParaRPr dirty="0">
              <a:latin typeface="Montserrat ExtraBold" panose="020B0604020202020204" charset="0"/>
              <a:ea typeface="Montserrat SemiBold"/>
              <a:cs typeface="Montserrat SemiBold"/>
              <a:sym typeface="Montserrat SemiBold"/>
            </a:endParaRPr>
          </a:p>
        </p:txBody>
      </p:sp>
      <p:sp>
        <p:nvSpPr>
          <p:cNvPr id="138" name="Google Shape;138;p22"/>
          <p:cNvSpPr txBox="1">
            <a:spLocks noGrp="1"/>
          </p:cNvSpPr>
          <p:nvPr>
            <p:ph type="body" idx="1"/>
          </p:nvPr>
        </p:nvSpPr>
        <p:spPr>
          <a:xfrm>
            <a:off x="780585" y="1148576"/>
            <a:ext cx="7645415" cy="4353974"/>
          </a:xfrm>
          <a:prstGeom prst="rect">
            <a:avLst/>
          </a:prstGeom>
        </p:spPr>
        <p:txBody>
          <a:bodyPr spcFirstLastPara="1" wrap="square" lIns="91425" tIns="91425" rIns="91425" bIns="91425" anchor="t" anchorCtr="0">
            <a:noAutofit/>
          </a:bodyPr>
          <a:lstStyle/>
          <a:p>
            <a:pPr marL="742950" indent="-285750">
              <a:spcAft>
                <a:spcPts val="600"/>
              </a:spcAft>
            </a:pPr>
            <a:r>
              <a:rPr lang="en-US" sz="2000" dirty="0" smtClean="0">
                <a:solidFill>
                  <a:srgbClr val="3B3838"/>
                </a:solidFill>
                <a:latin typeface="Montserrat SemiBold" panose="020B0604020202020204" charset="0"/>
                <a:ea typeface="Montserrat Medium"/>
                <a:cs typeface="Montserrat Medium"/>
                <a:sym typeface="Montserrat Medium"/>
              </a:rPr>
              <a:t>$2,500,000 CARES Act fund</a:t>
            </a:r>
          </a:p>
          <a:p>
            <a:pPr marL="800100">
              <a:spcAft>
                <a:spcPts val="600"/>
              </a:spcAft>
            </a:pPr>
            <a:r>
              <a:rPr lang="en-US" sz="2000" dirty="0">
                <a:solidFill>
                  <a:srgbClr val="3B3838"/>
                </a:solidFill>
                <a:latin typeface="Montserrat SemiBold" panose="020B0604020202020204" charset="0"/>
                <a:ea typeface="Montserrat Medium"/>
                <a:cs typeface="Montserrat Medium"/>
                <a:sym typeface="Montserrat Medium"/>
              </a:rPr>
              <a:t>Applications </a:t>
            </a:r>
            <a:r>
              <a:rPr lang="en-US" sz="2000" dirty="0" smtClean="0">
                <a:solidFill>
                  <a:srgbClr val="3B3838"/>
                </a:solidFill>
                <a:latin typeface="Montserrat SemiBold" panose="020B0604020202020204" charset="0"/>
                <a:ea typeface="Montserrat Medium"/>
                <a:cs typeface="Montserrat Medium"/>
                <a:sym typeface="Montserrat Medium"/>
              </a:rPr>
              <a:t>July through </a:t>
            </a:r>
            <a:r>
              <a:rPr lang="en-US" sz="2000" dirty="0">
                <a:solidFill>
                  <a:srgbClr val="3B3838"/>
                </a:solidFill>
                <a:latin typeface="Montserrat SemiBold" panose="020B0604020202020204" charset="0"/>
                <a:ea typeface="Montserrat Medium"/>
                <a:cs typeface="Montserrat Medium"/>
                <a:sym typeface="Montserrat Medium"/>
              </a:rPr>
              <a:t>mid-September</a:t>
            </a:r>
          </a:p>
          <a:p>
            <a:pPr marL="800100">
              <a:spcAft>
                <a:spcPts val="600"/>
              </a:spcAft>
            </a:pPr>
            <a:r>
              <a:rPr lang="en-US" sz="2000" dirty="0">
                <a:solidFill>
                  <a:srgbClr val="3B3838"/>
                </a:solidFill>
                <a:latin typeface="Montserrat SemiBold" panose="020B0604020202020204" charset="0"/>
                <a:ea typeface="Montserrat Medium"/>
                <a:cs typeface="Montserrat Medium"/>
                <a:sym typeface="Montserrat Medium"/>
              </a:rPr>
              <a:t>Apply per licensed facility: DCFH, DCGH, </a:t>
            </a:r>
            <a:r>
              <a:rPr lang="en-US" sz="2000" dirty="0" smtClean="0">
                <a:solidFill>
                  <a:srgbClr val="3B3838"/>
                </a:solidFill>
                <a:latin typeface="Montserrat SemiBold" panose="020B0604020202020204" charset="0"/>
                <a:ea typeface="Montserrat Medium"/>
                <a:cs typeface="Montserrat Medium"/>
                <a:sym typeface="Montserrat Medium"/>
              </a:rPr>
              <a:t>DCCC, Licensed Youth Camp</a:t>
            </a:r>
          </a:p>
          <a:p>
            <a:pPr marL="800100">
              <a:spcAft>
                <a:spcPts val="600"/>
              </a:spcAft>
            </a:pPr>
            <a:r>
              <a:rPr lang="en-US" sz="2000" dirty="0">
                <a:solidFill>
                  <a:srgbClr val="3B3838"/>
                </a:solidFill>
                <a:latin typeface="Montserrat SemiBold" panose="020B0604020202020204" charset="0"/>
                <a:ea typeface="Montserrat Medium"/>
                <a:cs typeface="Montserrat Medium"/>
                <a:sym typeface="Montserrat Medium"/>
              </a:rPr>
              <a:t>Program had to be open with children January </a:t>
            </a:r>
            <a:r>
              <a:rPr lang="en-US" sz="2000" dirty="0" smtClean="0">
                <a:solidFill>
                  <a:srgbClr val="3B3838"/>
                </a:solidFill>
                <a:latin typeface="Montserrat SemiBold" panose="020B0604020202020204" charset="0"/>
                <a:ea typeface="Montserrat Medium"/>
                <a:cs typeface="Montserrat Medium"/>
                <a:sym typeface="Montserrat Medium"/>
              </a:rPr>
              <a:t>2020 (unless camp)</a:t>
            </a:r>
            <a:endParaRPr lang="en-US" sz="2000" dirty="0">
              <a:solidFill>
                <a:srgbClr val="3B3838"/>
              </a:solidFill>
              <a:latin typeface="Montserrat SemiBold" panose="020B0604020202020204" charset="0"/>
              <a:ea typeface="Montserrat Medium"/>
              <a:cs typeface="Montserrat Medium"/>
              <a:sym typeface="Montserrat Medium"/>
            </a:endParaRPr>
          </a:p>
          <a:p>
            <a:pPr marL="800100">
              <a:spcAft>
                <a:spcPts val="600"/>
              </a:spcAft>
            </a:pPr>
            <a:r>
              <a:rPr lang="en-US" sz="2000" dirty="0" smtClean="0">
                <a:solidFill>
                  <a:srgbClr val="3B3838"/>
                </a:solidFill>
                <a:latin typeface="Montserrat SemiBold" panose="020B0604020202020204" charset="0"/>
                <a:ea typeface="Montserrat Medium"/>
                <a:cs typeface="Montserrat Medium"/>
                <a:sym typeface="Montserrat Medium"/>
              </a:rPr>
              <a:t>Programs </a:t>
            </a:r>
            <a:r>
              <a:rPr lang="en-US" sz="2000" dirty="0">
                <a:solidFill>
                  <a:srgbClr val="3B3838"/>
                </a:solidFill>
                <a:latin typeface="Montserrat SemiBold" panose="020B0604020202020204" charset="0"/>
                <a:ea typeface="Montserrat Medium"/>
                <a:cs typeface="Montserrat Medium"/>
                <a:sym typeface="Montserrat Medium"/>
              </a:rPr>
              <a:t>must be open / verified reopening</a:t>
            </a:r>
          </a:p>
          <a:p>
            <a:pPr marL="800100">
              <a:spcAft>
                <a:spcPts val="600"/>
              </a:spcAft>
            </a:pPr>
            <a:r>
              <a:rPr lang="en-US" sz="2000" dirty="0" smtClean="0">
                <a:solidFill>
                  <a:srgbClr val="3B3838"/>
                </a:solidFill>
                <a:latin typeface="Montserrat SemiBold" panose="020B0604020202020204" charset="0"/>
                <a:ea typeface="Montserrat Medium"/>
                <a:cs typeface="Montserrat Medium"/>
                <a:sym typeface="Montserrat Medium"/>
              </a:rPr>
              <a:t>No revenue restrictions</a:t>
            </a:r>
            <a:endParaRPr lang="en-US" sz="2000" dirty="0">
              <a:solidFill>
                <a:srgbClr val="3B3838"/>
              </a:solidFill>
              <a:latin typeface="Montserrat SemiBold" panose="020B0604020202020204" charset="0"/>
              <a:ea typeface="Montserrat Medium"/>
              <a:cs typeface="Montserrat Medium"/>
              <a:sym typeface="Montserrat Medium"/>
            </a:endParaRPr>
          </a:p>
          <a:p>
            <a:pPr marL="800100">
              <a:spcAft>
                <a:spcPts val="600"/>
              </a:spcAft>
            </a:pPr>
            <a:r>
              <a:rPr lang="en-US" sz="2000" dirty="0">
                <a:solidFill>
                  <a:srgbClr val="3B3838"/>
                </a:solidFill>
                <a:latin typeface="Montserrat SemiBold" panose="020B0604020202020204" charset="0"/>
                <a:ea typeface="Montserrat Medium"/>
                <a:cs typeface="Montserrat Medium"/>
                <a:sym typeface="Montserrat Medium"/>
              </a:rPr>
              <a:t>20% increase for NAFCC / NAEYC Accreditation; 5% for evidence of accreditation in process as of January 2020</a:t>
            </a:r>
          </a:p>
          <a:p>
            <a:pPr marL="457200" marR="0" lvl="0" indent="0" algn="l" rtl="0">
              <a:lnSpc>
                <a:spcPct val="115000"/>
              </a:lnSpc>
              <a:spcBef>
                <a:spcPts val="0"/>
              </a:spcBef>
              <a:spcAft>
                <a:spcPts val="0"/>
              </a:spcAft>
              <a:buNone/>
            </a:pPr>
            <a:endParaRPr sz="1600" dirty="0">
              <a:solidFill>
                <a:srgbClr val="3B3838"/>
              </a:solidFill>
              <a:latin typeface="Montserrat Medium"/>
              <a:ea typeface="Montserrat Medium"/>
              <a:cs typeface="Montserrat Medium"/>
              <a:sym typeface="Montserrat Medium"/>
            </a:endParaRPr>
          </a:p>
          <a:p>
            <a:pPr marL="0" lvl="0" indent="0" algn="l" rtl="0">
              <a:lnSpc>
                <a:spcPct val="163636"/>
              </a:lnSpc>
              <a:spcBef>
                <a:spcPts val="1000"/>
              </a:spcBef>
              <a:spcAft>
                <a:spcPts val="0"/>
              </a:spcAft>
              <a:buClr>
                <a:schemeClr val="dk1"/>
              </a:buClr>
              <a:buSzPts val="1100"/>
              <a:buFont typeface="Arial"/>
              <a:buNone/>
            </a:pPr>
            <a:endParaRPr sz="1200" dirty="0">
              <a:solidFill>
                <a:srgbClr val="3B3838"/>
              </a:solidFill>
              <a:latin typeface="Montserrat Medium"/>
              <a:ea typeface="Montserrat Medium"/>
              <a:cs typeface="Montserrat Medium"/>
              <a:sym typeface="Montserrat Medium"/>
            </a:endParaRPr>
          </a:p>
          <a:p>
            <a:pPr marL="0" lvl="0" indent="0" algn="l" rtl="0">
              <a:lnSpc>
                <a:spcPct val="163636"/>
              </a:lnSpc>
              <a:spcBef>
                <a:spcPts val="1000"/>
              </a:spcBef>
              <a:spcAft>
                <a:spcPts val="0"/>
              </a:spcAft>
              <a:buClr>
                <a:schemeClr val="dk1"/>
              </a:buClr>
              <a:buSzPts val="1100"/>
              <a:buFont typeface="Arial"/>
              <a:buNone/>
            </a:pPr>
            <a:endParaRPr sz="1200" dirty="0">
              <a:solidFill>
                <a:srgbClr val="404040"/>
              </a:solidFill>
              <a:latin typeface="Montserrat Medium"/>
              <a:ea typeface="Montserrat Medium"/>
              <a:cs typeface="Montserrat Medium"/>
              <a:sym typeface="Montserrat Medium"/>
            </a:endParaRPr>
          </a:p>
          <a:p>
            <a:pPr marL="0" lvl="0" indent="0" algn="l" rtl="0">
              <a:spcBef>
                <a:spcPts val="0"/>
              </a:spcBef>
              <a:spcAft>
                <a:spcPts val="1600"/>
              </a:spcAft>
              <a:buNone/>
            </a:pPr>
            <a:endParaRPr sz="1200" dirty="0">
              <a:latin typeface="Montserrat Medium"/>
              <a:ea typeface="Montserrat Medium"/>
              <a:cs typeface="Montserrat Medium"/>
              <a:sym typeface="Montserrat Medium"/>
            </a:endParaRPr>
          </a:p>
        </p:txBody>
      </p:sp>
      <p:pic>
        <p:nvPicPr>
          <p:cNvPr id="139" name="Google Shape;139;p22"/>
          <p:cNvPicPr preferRelativeResize="0"/>
          <p:nvPr/>
        </p:nvPicPr>
        <p:blipFill>
          <a:blip r:embed="rId4">
            <a:alphaModFix/>
          </a:blip>
          <a:stretch>
            <a:fillRect/>
          </a:stretch>
        </p:blipFill>
        <p:spPr>
          <a:xfrm>
            <a:off x="175638" y="5502800"/>
            <a:ext cx="1046250" cy="1046275"/>
          </a:xfrm>
          <a:prstGeom prst="rect">
            <a:avLst/>
          </a:prstGeom>
          <a:noFill/>
          <a:ln>
            <a:noFill/>
          </a:ln>
        </p:spPr>
      </p:pic>
      <p:sp>
        <p:nvSpPr>
          <p:cNvPr id="140" name="Google Shape;140;p22"/>
          <p:cNvSpPr/>
          <p:nvPr/>
        </p:nvSpPr>
        <p:spPr>
          <a:xfrm>
            <a:off x="-9250" y="5182850"/>
            <a:ext cx="9144000" cy="1674900"/>
          </a:xfrm>
          <a:prstGeom prst="rtTriangle">
            <a:avLst/>
          </a:prstGeom>
          <a:solidFill>
            <a:srgbClr val="917098">
              <a:alpha val="4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41;p22"/>
          <p:cNvSpPr/>
          <p:nvPr/>
        </p:nvSpPr>
        <p:spPr>
          <a:xfrm flipH="1">
            <a:off x="6398150" y="4753200"/>
            <a:ext cx="2780700" cy="2104800"/>
          </a:xfrm>
          <a:prstGeom prst="rtTriangle">
            <a:avLst/>
          </a:prstGeom>
          <a:solidFill>
            <a:srgbClr val="5E236C">
              <a:alpha val="5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1"/>
          <p:cNvPicPr preferRelativeResize="0"/>
          <p:nvPr/>
        </p:nvPicPr>
        <p:blipFill rotWithShape="1">
          <a:blip r:embed="rId3">
            <a:alphaModFix/>
          </a:blip>
          <a:srcRect t="2657"/>
          <a:stretch/>
        </p:blipFill>
        <p:spPr>
          <a:xfrm>
            <a:off x="-496720" y="511444"/>
            <a:ext cx="9144000" cy="6857999"/>
          </a:xfrm>
          <a:prstGeom prst="rect">
            <a:avLst/>
          </a:prstGeom>
          <a:noFill/>
          <a:ln>
            <a:noFill/>
          </a:ln>
        </p:spPr>
      </p:pic>
      <p:sp>
        <p:nvSpPr>
          <p:cNvPr id="127" name="Google Shape;127;p21"/>
          <p:cNvSpPr txBox="1">
            <a:spLocks noGrp="1"/>
          </p:cNvSpPr>
          <p:nvPr>
            <p:ph type="title"/>
          </p:nvPr>
        </p:nvSpPr>
        <p:spPr>
          <a:xfrm>
            <a:off x="583074" y="712405"/>
            <a:ext cx="7661765" cy="638348"/>
          </a:xfrm>
          <a:prstGeom prst="rect">
            <a:avLst/>
          </a:prstGeom>
        </p:spPr>
        <p:txBody>
          <a:bodyPr spcFirstLastPara="1" wrap="square" lIns="91425" tIns="91425" rIns="91425" bIns="91425" anchor="t" anchorCtr="0">
            <a:noAutofit/>
          </a:bodyPr>
          <a:lstStyle/>
          <a:p>
            <a:pPr lvl="0"/>
            <a:r>
              <a:rPr lang="en-US" dirty="0" smtClean="0">
                <a:latin typeface="Montserrat ExtraBold" panose="020B0604020202020204" charset="0"/>
                <a:ea typeface="Montserrat SemiBold"/>
              </a:rPr>
              <a:t>SUPPLY SUBSIDY: AMOUNTS</a:t>
            </a:r>
            <a:endParaRPr dirty="0">
              <a:solidFill>
                <a:srgbClr val="3B3838"/>
              </a:solidFill>
              <a:latin typeface="Montserrat SemiBold" panose="020B0604020202020204" charset="0"/>
              <a:ea typeface="Montserrat SemiBold"/>
              <a:cs typeface="Montserrat SemiBold"/>
              <a:sym typeface="Montserrat SemiBold"/>
            </a:endParaRPr>
          </a:p>
        </p:txBody>
      </p:sp>
      <p:sp>
        <p:nvSpPr>
          <p:cNvPr id="128" name="Google Shape;128;p21"/>
          <p:cNvSpPr txBox="1">
            <a:spLocks noGrp="1"/>
          </p:cNvSpPr>
          <p:nvPr>
            <p:ph type="body" idx="1"/>
          </p:nvPr>
        </p:nvSpPr>
        <p:spPr>
          <a:xfrm>
            <a:off x="583075" y="1021080"/>
            <a:ext cx="8149445" cy="4233120"/>
          </a:xfrm>
          <a:prstGeom prst="rect">
            <a:avLst/>
          </a:prstGeom>
        </p:spPr>
        <p:txBody>
          <a:bodyPr spcFirstLastPara="1" wrap="square" lIns="91425" tIns="91425" rIns="91425" bIns="91425" anchor="t" anchorCtr="0">
            <a:noAutofit/>
          </a:bodyPr>
          <a:lstStyle/>
          <a:p>
            <a:pPr indent="0">
              <a:buNone/>
            </a:pPr>
            <a:endParaRPr lang="en-US" sz="2000" dirty="0" smtClean="0">
              <a:solidFill>
                <a:srgbClr val="3B3838"/>
              </a:solidFill>
              <a:latin typeface="Montserrat SemiBold" panose="020B0604020202020204" charset="0"/>
              <a:ea typeface="Montserrat Medium"/>
              <a:cs typeface="Montserrat Medium"/>
              <a:sym typeface="Montserrat Medium"/>
            </a:endParaRPr>
          </a:p>
          <a:p>
            <a:pPr marL="800100"/>
            <a:endParaRPr sz="2000" dirty="0">
              <a:solidFill>
                <a:srgbClr val="3B3838"/>
              </a:solidFill>
              <a:latin typeface="Montserrat SemiBold" panose="020B0604020202020204" charset="0"/>
              <a:ea typeface="Montserrat Medium"/>
              <a:cs typeface="Montserrat Medium"/>
              <a:sym typeface="Montserrat Medium"/>
            </a:endParaRPr>
          </a:p>
          <a:p>
            <a:pPr marL="342900">
              <a:lnSpc>
                <a:spcPct val="163636"/>
              </a:lnSpc>
              <a:spcBef>
                <a:spcPts val="1000"/>
              </a:spcBef>
              <a:buClr>
                <a:schemeClr val="dk1"/>
              </a:buClr>
              <a:buSzPts val="1100"/>
            </a:pPr>
            <a:endParaRPr sz="2000" dirty="0">
              <a:solidFill>
                <a:srgbClr val="404040"/>
              </a:solidFill>
              <a:latin typeface="Montserrat SemiBold" panose="020B0604020202020204" charset="0"/>
              <a:ea typeface="Montserrat Medium"/>
              <a:cs typeface="Montserrat Medium"/>
              <a:sym typeface="Montserrat Medium"/>
            </a:endParaRPr>
          </a:p>
          <a:p>
            <a:pPr marL="0" lvl="0" indent="0" algn="l" rtl="0">
              <a:spcBef>
                <a:spcPts val="0"/>
              </a:spcBef>
              <a:spcAft>
                <a:spcPts val="1600"/>
              </a:spcAft>
              <a:buNone/>
            </a:pPr>
            <a:endParaRPr sz="1200" dirty="0">
              <a:latin typeface="Montserrat Medium"/>
              <a:ea typeface="Montserrat Medium"/>
              <a:cs typeface="Montserrat Medium"/>
              <a:sym typeface="Montserrat Medium"/>
            </a:endParaRPr>
          </a:p>
        </p:txBody>
      </p:sp>
      <p:pic>
        <p:nvPicPr>
          <p:cNvPr id="129" name="Google Shape;129;p21"/>
          <p:cNvPicPr preferRelativeResize="0"/>
          <p:nvPr/>
        </p:nvPicPr>
        <p:blipFill>
          <a:blip r:embed="rId4">
            <a:alphaModFix/>
          </a:blip>
          <a:stretch>
            <a:fillRect/>
          </a:stretch>
        </p:blipFill>
        <p:spPr>
          <a:xfrm>
            <a:off x="175638" y="5502800"/>
            <a:ext cx="1046250" cy="1046275"/>
          </a:xfrm>
          <a:prstGeom prst="rect">
            <a:avLst/>
          </a:prstGeom>
          <a:noFill/>
          <a:ln>
            <a:noFill/>
          </a:ln>
        </p:spPr>
      </p:pic>
      <p:sp>
        <p:nvSpPr>
          <p:cNvPr id="130" name="Google Shape;130;p21"/>
          <p:cNvSpPr/>
          <p:nvPr/>
        </p:nvSpPr>
        <p:spPr>
          <a:xfrm>
            <a:off x="-9250" y="5182850"/>
            <a:ext cx="9144000" cy="1674900"/>
          </a:xfrm>
          <a:prstGeom prst="rtTriangle">
            <a:avLst/>
          </a:prstGeom>
          <a:solidFill>
            <a:srgbClr val="917098">
              <a:alpha val="4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21"/>
          <p:cNvSpPr/>
          <p:nvPr/>
        </p:nvSpPr>
        <p:spPr>
          <a:xfrm flipH="1">
            <a:off x="6398150" y="4753200"/>
            <a:ext cx="2780700" cy="2104800"/>
          </a:xfrm>
          <a:prstGeom prst="rtTriangle">
            <a:avLst/>
          </a:prstGeom>
          <a:solidFill>
            <a:srgbClr val="5E236C">
              <a:alpha val="5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3" name="Table 2"/>
          <p:cNvGraphicFramePr>
            <a:graphicFrameLocks noGrp="1"/>
          </p:cNvGraphicFramePr>
          <p:nvPr>
            <p:extLst>
              <p:ext uri="{D42A27DB-BD31-4B8C-83A1-F6EECF244321}">
                <p14:modId xmlns:p14="http://schemas.microsoft.com/office/powerpoint/2010/main" val="999096864"/>
              </p:ext>
            </p:extLst>
          </p:nvPr>
        </p:nvGraphicFramePr>
        <p:xfrm>
          <a:off x="698763" y="1914633"/>
          <a:ext cx="7680960" cy="2880094"/>
        </p:xfrm>
        <a:graphic>
          <a:graphicData uri="http://schemas.openxmlformats.org/drawingml/2006/table">
            <a:tbl>
              <a:tblPr>
                <a:tableStyleId>{5C22544A-7EE6-4342-B048-85BDC9FD1C3A}</a:tableStyleId>
              </a:tblPr>
              <a:tblGrid>
                <a:gridCol w="1918862">
                  <a:extLst>
                    <a:ext uri="{9D8B030D-6E8A-4147-A177-3AD203B41FA5}">
                      <a16:colId xmlns:a16="http://schemas.microsoft.com/office/drawing/2014/main" val="4064716971"/>
                    </a:ext>
                  </a:extLst>
                </a:gridCol>
                <a:gridCol w="1565968">
                  <a:extLst>
                    <a:ext uri="{9D8B030D-6E8A-4147-A177-3AD203B41FA5}">
                      <a16:colId xmlns:a16="http://schemas.microsoft.com/office/drawing/2014/main" val="3377470951"/>
                    </a:ext>
                  </a:extLst>
                </a:gridCol>
                <a:gridCol w="1769983">
                  <a:extLst>
                    <a:ext uri="{9D8B030D-6E8A-4147-A177-3AD203B41FA5}">
                      <a16:colId xmlns:a16="http://schemas.microsoft.com/office/drawing/2014/main" val="128443641"/>
                    </a:ext>
                  </a:extLst>
                </a:gridCol>
                <a:gridCol w="2426147">
                  <a:extLst>
                    <a:ext uri="{9D8B030D-6E8A-4147-A177-3AD203B41FA5}">
                      <a16:colId xmlns:a16="http://schemas.microsoft.com/office/drawing/2014/main" val="2851105117"/>
                    </a:ext>
                  </a:extLst>
                </a:gridCol>
              </a:tblGrid>
              <a:tr h="1209658">
                <a:tc>
                  <a:txBody>
                    <a:bodyPr/>
                    <a:lstStyle/>
                    <a:p>
                      <a:pPr algn="l" fontAlgn="b"/>
                      <a:r>
                        <a:rPr lang="en-US" sz="1800" u="none" strike="noStrike" dirty="0">
                          <a:effectLst/>
                          <a:latin typeface="Montserrat SemiBold" panose="020B0604020202020204" charset="0"/>
                        </a:rPr>
                        <a:t>Program Size</a:t>
                      </a:r>
                      <a:endParaRPr lang="en-US" sz="1800" b="1" i="0" u="none" strike="noStrike" dirty="0">
                        <a:solidFill>
                          <a:srgbClr val="000000"/>
                        </a:solidFill>
                        <a:effectLst/>
                        <a:latin typeface="Montserrat Semi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Supply Subsidy Per Program</a:t>
                      </a:r>
                      <a:endParaRPr lang="en-US" sz="1800" b="1"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20% Accreditation </a:t>
                      </a:r>
                      <a:r>
                        <a:rPr lang="en-US" sz="1800" u="none" strike="noStrike" dirty="0" smtClean="0">
                          <a:effectLst/>
                          <a:latin typeface="Montserrat SemiBold" panose="020B0604020202020204" charset="0"/>
                        </a:rPr>
                        <a:t>Increase</a:t>
                      </a:r>
                      <a:endParaRPr lang="en-US" sz="1800" b="1"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Total - Supply Subsidy per Program with Accreditation</a:t>
                      </a:r>
                      <a:endParaRPr lang="en-US" sz="1800" b="1" i="0" u="none" strike="noStrike" dirty="0">
                        <a:solidFill>
                          <a:srgbClr val="000000"/>
                        </a:solidFill>
                        <a:effectLst/>
                        <a:latin typeface="Montserrat Semi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41085"/>
                  </a:ext>
                </a:extLst>
              </a:tr>
              <a:tr h="628584">
                <a:tc>
                  <a:txBody>
                    <a:bodyPr/>
                    <a:lstStyle/>
                    <a:p>
                      <a:pPr algn="l" fontAlgn="b"/>
                      <a:r>
                        <a:rPr lang="en-US" sz="1800" u="none" strike="noStrike" dirty="0">
                          <a:effectLst/>
                          <a:latin typeface="Montserrat SemiBold" panose="020B0604020202020204" charset="0"/>
                        </a:rPr>
                        <a:t>extra small &lt;/= 12</a:t>
                      </a:r>
                      <a:endParaRPr lang="en-US" sz="1800" b="0" i="0" u="none" strike="noStrike" dirty="0">
                        <a:solidFill>
                          <a:srgbClr val="201F1E"/>
                        </a:solidFill>
                        <a:effectLst/>
                        <a:latin typeface="Montserrat SemiBold" panose="020B0604020202020204" charset="0"/>
                      </a:endParaRP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$550</a:t>
                      </a:r>
                      <a:endParaRPr lang="en-US" sz="18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$110</a:t>
                      </a:r>
                      <a:endParaRPr lang="en-US" sz="18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$660</a:t>
                      </a:r>
                      <a:endParaRPr lang="en-US" sz="1800" b="0" i="0" u="none" strike="noStrike" dirty="0">
                        <a:solidFill>
                          <a:srgbClr val="000000"/>
                        </a:solidFill>
                        <a:effectLst/>
                        <a:latin typeface="Montserrat Semi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0201879"/>
                  </a:ext>
                </a:extLst>
              </a:tr>
              <a:tr h="347284">
                <a:tc>
                  <a:txBody>
                    <a:bodyPr/>
                    <a:lstStyle/>
                    <a:p>
                      <a:pPr algn="l" fontAlgn="b"/>
                      <a:r>
                        <a:rPr lang="en-US" sz="1800" u="none" strike="noStrike" dirty="0">
                          <a:effectLst/>
                          <a:latin typeface="Montserrat SemiBold" panose="020B0604020202020204" charset="0"/>
                        </a:rPr>
                        <a:t>small 13 – 60</a:t>
                      </a:r>
                      <a:endParaRPr lang="en-US" sz="1800" b="0" i="0" u="none" strike="noStrike" dirty="0">
                        <a:solidFill>
                          <a:srgbClr val="201F1E"/>
                        </a:solidFill>
                        <a:effectLst/>
                        <a:latin typeface="Montserrat SemiBold" panose="020B0604020202020204" charset="0"/>
                      </a:endParaRP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$1,000</a:t>
                      </a:r>
                      <a:endParaRPr lang="en-US" sz="18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$200</a:t>
                      </a:r>
                      <a:endParaRPr lang="en-US" sz="18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$1,200</a:t>
                      </a:r>
                      <a:endParaRPr lang="en-US" sz="1800" b="0" i="0" u="none" strike="noStrike" dirty="0">
                        <a:solidFill>
                          <a:srgbClr val="000000"/>
                        </a:solidFill>
                        <a:effectLst/>
                        <a:latin typeface="Montserrat Semi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5578636"/>
                  </a:ext>
                </a:extLst>
              </a:tr>
              <a:tr h="347284">
                <a:tc>
                  <a:txBody>
                    <a:bodyPr/>
                    <a:lstStyle/>
                    <a:p>
                      <a:pPr algn="l" fontAlgn="b"/>
                      <a:r>
                        <a:rPr lang="en-US" sz="1800" u="none" strike="noStrike" dirty="0">
                          <a:effectLst/>
                          <a:latin typeface="Montserrat SemiBold" panose="020B0604020202020204" charset="0"/>
                        </a:rPr>
                        <a:t>midsize 61-120</a:t>
                      </a:r>
                      <a:endParaRPr lang="en-US" sz="1800" b="0" i="0" u="none" strike="noStrike" dirty="0">
                        <a:solidFill>
                          <a:srgbClr val="201F1E"/>
                        </a:solidFill>
                        <a:effectLst/>
                        <a:latin typeface="Montserrat SemiBold" panose="020B0604020202020204" charset="0"/>
                      </a:endParaRP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$1,300</a:t>
                      </a:r>
                      <a:endParaRPr lang="en-US" sz="18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$260</a:t>
                      </a:r>
                      <a:endParaRPr lang="en-US" sz="18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$1,560</a:t>
                      </a:r>
                      <a:endParaRPr lang="en-US" sz="1800" b="0" i="0" u="none" strike="noStrike" dirty="0">
                        <a:solidFill>
                          <a:srgbClr val="000000"/>
                        </a:solidFill>
                        <a:effectLst/>
                        <a:latin typeface="Montserrat Semi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5479142"/>
                  </a:ext>
                </a:extLst>
              </a:tr>
              <a:tr h="347284">
                <a:tc>
                  <a:txBody>
                    <a:bodyPr/>
                    <a:lstStyle/>
                    <a:p>
                      <a:pPr algn="l" fontAlgn="b"/>
                      <a:r>
                        <a:rPr lang="en-US" sz="1800" u="none" strike="noStrike" dirty="0">
                          <a:effectLst/>
                          <a:latin typeface="Montserrat SemiBold" panose="020B0604020202020204" charset="0"/>
                        </a:rPr>
                        <a:t>large 121 +</a:t>
                      </a:r>
                      <a:endParaRPr lang="en-US" sz="1800" b="0" i="0" u="none" strike="noStrike" dirty="0">
                        <a:solidFill>
                          <a:srgbClr val="201F1E"/>
                        </a:solidFill>
                        <a:effectLst/>
                        <a:latin typeface="Montserrat SemiBold" panose="020B0604020202020204" charset="0"/>
                      </a:endParaRP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$1,900</a:t>
                      </a:r>
                      <a:endParaRPr lang="en-US" sz="18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$380</a:t>
                      </a:r>
                      <a:endParaRPr lang="en-US" sz="1800" b="0" i="0" u="none" strike="noStrike" dirty="0">
                        <a:solidFill>
                          <a:srgbClr val="000000"/>
                        </a:solidFill>
                        <a:effectLst/>
                        <a:latin typeface="Montserrat SemiBold" panose="020B060402020202020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latin typeface="Montserrat SemiBold" panose="020B0604020202020204" charset="0"/>
                        </a:rPr>
                        <a:t>$2,280</a:t>
                      </a:r>
                      <a:endParaRPr lang="en-US" sz="1800" b="0" i="0" u="none" strike="noStrike" dirty="0">
                        <a:solidFill>
                          <a:srgbClr val="000000"/>
                        </a:solidFill>
                        <a:effectLst/>
                        <a:latin typeface="Montserrat SemiBold" panose="020B060402020202020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1699451"/>
                  </a:ext>
                </a:extLst>
              </a:tr>
            </a:tbl>
          </a:graphicData>
        </a:graphic>
      </p:graphicFrame>
    </p:spTree>
    <p:extLst>
      <p:ext uri="{BB962C8B-B14F-4D97-AF65-F5344CB8AC3E}">
        <p14:creationId xmlns:p14="http://schemas.microsoft.com/office/powerpoint/2010/main" val="2060185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1"/>
          <p:cNvPicPr preferRelativeResize="0"/>
          <p:nvPr/>
        </p:nvPicPr>
        <p:blipFill rotWithShape="1">
          <a:blip r:embed="rId3">
            <a:alphaModFix/>
          </a:blip>
          <a:srcRect t="2657"/>
          <a:stretch/>
        </p:blipFill>
        <p:spPr>
          <a:xfrm>
            <a:off x="89197" y="-184162"/>
            <a:ext cx="8947105" cy="6733237"/>
          </a:xfrm>
          <a:prstGeom prst="rect">
            <a:avLst/>
          </a:prstGeom>
          <a:noFill/>
          <a:ln>
            <a:noFill/>
          </a:ln>
        </p:spPr>
      </p:pic>
      <p:sp>
        <p:nvSpPr>
          <p:cNvPr id="127" name="Google Shape;127;p21"/>
          <p:cNvSpPr txBox="1">
            <a:spLocks noGrp="1"/>
          </p:cNvSpPr>
          <p:nvPr>
            <p:ph type="title"/>
          </p:nvPr>
        </p:nvSpPr>
        <p:spPr>
          <a:xfrm>
            <a:off x="583074" y="432994"/>
            <a:ext cx="7661765" cy="638348"/>
          </a:xfrm>
          <a:prstGeom prst="rect">
            <a:avLst/>
          </a:prstGeom>
        </p:spPr>
        <p:txBody>
          <a:bodyPr spcFirstLastPara="1" wrap="square" lIns="91425" tIns="91425" rIns="91425" bIns="91425" anchor="t" anchorCtr="0">
            <a:noAutofit/>
          </a:bodyPr>
          <a:lstStyle/>
          <a:p>
            <a:pPr lvl="0"/>
            <a:r>
              <a:rPr lang="en-US" dirty="0" smtClean="0">
                <a:latin typeface="Montserrat ExtraBold" panose="020B0604020202020204" charset="0"/>
                <a:ea typeface="Montserrat SemiBold"/>
              </a:rPr>
              <a:t>HOW DO I APPLY FOR THE SUBSIDIES?</a:t>
            </a:r>
            <a:endParaRPr dirty="0">
              <a:solidFill>
                <a:srgbClr val="3B3838"/>
              </a:solidFill>
              <a:latin typeface="Montserrat SemiBold" panose="020B0604020202020204" charset="0"/>
              <a:ea typeface="Montserrat SemiBold"/>
              <a:cs typeface="Montserrat SemiBold"/>
              <a:sym typeface="Montserrat SemiBold"/>
            </a:endParaRPr>
          </a:p>
        </p:txBody>
      </p:sp>
      <p:sp>
        <p:nvSpPr>
          <p:cNvPr id="128" name="Google Shape;128;p21"/>
          <p:cNvSpPr txBox="1">
            <a:spLocks noGrp="1"/>
          </p:cNvSpPr>
          <p:nvPr>
            <p:ph type="body" idx="1"/>
          </p:nvPr>
        </p:nvSpPr>
        <p:spPr>
          <a:xfrm>
            <a:off x="583075" y="984425"/>
            <a:ext cx="8149445" cy="3119444"/>
          </a:xfrm>
          <a:prstGeom prst="rect">
            <a:avLst/>
          </a:prstGeom>
        </p:spPr>
        <p:txBody>
          <a:bodyPr spcFirstLastPara="1" wrap="square" lIns="91425" tIns="91425" rIns="91425" bIns="91425" anchor="t" anchorCtr="0">
            <a:noAutofit/>
          </a:bodyPr>
          <a:lstStyle/>
          <a:p>
            <a:pPr marL="0" indent="0">
              <a:lnSpc>
                <a:spcPct val="163636"/>
              </a:lnSpc>
              <a:spcBef>
                <a:spcPts val="1000"/>
              </a:spcBef>
              <a:buClr>
                <a:schemeClr val="dk1"/>
              </a:buClr>
              <a:buSzPts val="1100"/>
              <a:buNone/>
            </a:pPr>
            <a:r>
              <a:rPr lang="en-US" sz="2000" dirty="0" smtClean="0">
                <a:solidFill>
                  <a:srgbClr val="404040"/>
                </a:solidFill>
                <a:latin typeface="Montserrat SemiBold" panose="020B0604020202020204" charset="0"/>
                <a:ea typeface="Montserrat Medium"/>
                <a:cs typeface="Montserrat Medium"/>
                <a:sym typeface="Montserrat Medium"/>
              </a:rPr>
              <a:t>OEC will announce details to:</a:t>
            </a:r>
          </a:p>
          <a:p>
            <a:pPr marL="342900">
              <a:lnSpc>
                <a:spcPct val="163636"/>
              </a:lnSpc>
              <a:spcBef>
                <a:spcPts val="1000"/>
              </a:spcBef>
              <a:buClr>
                <a:schemeClr val="dk1"/>
              </a:buClr>
              <a:buSzPts val="1100"/>
            </a:pPr>
            <a:r>
              <a:rPr lang="en-US" sz="2000" dirty="0" smtClean="0">
                <a:solidFill>
                  <a:srgbClr val="404040"/>
                </a:solidFill>
                <a:latin typeface="Montserrat SemiBold" panose="020B0604020202020204" charset="0"/>
                <a:ea typeface="Montserrat Medium"/>
                <a:cs typeface="Montserrat Medium"/>
                <a:sym typeface="Montserrat Medium"/>
              </a:rPr>
              <a:t>Register as a vendor now through CTCARES, and then</a:t>
            </a:r>
          </a:p>
          <a:p>
            <a:pPr marL="800100" lvl="1">
              <a:lnSpc>
                <a:spcPct val="163636"/>
              </a:lnSpc>
              <a:spcBef>
                <a:spcPts val="1000"/>
              </a:spcBef>
              <a:buClr>
                <a:schemeClr val="dk1"/>
              </a:buClr>
              <a:buSzPts val="1100"/>
            </a:pPr>
            <a:r>
              <a:rPr lang="en-US" sz="1600" dirty="0" smtClean="0">
                <a:solidFill>
                  <a:srgbClr val="404040"/>
                </a:solidFill>
                <a:latin typeface="Montserrat SemiBold" panose="020B0604020202020204" charset="0"/>
                <a:ea typeface="Montserrat Medium"/>
                <a:cs typeface="Montserrat Medium"/>
                <a:sym typeface="Montserrat Medium"/>
              </a:rPr>
              <a:t>You must first be registered as a state vendor before OEC can send fund. </a:t>
            </a:r>
          </a:p>
          <a:p>
            <a:pPr marL="342900">
              <a:lnSpc>
                <a:spcPct val="163636"/>
              </a:lnSpc>
              <a:spcBef>
                <a:spcPts val="1000"/>
              </a:spcBef>
              <a:buClr>
                <a:schemeClr val="dk1"/>
              </a:buClr>
              <a:buSzPts val="1100"/>
            </a:pPr>
            <a:r>
              <a:rPr lang="en-US" sz="2000" dirty="0" smtClean="0">
                <a:solidFill>
                  <a:srgbClr val="404040"/>
                </a:solidFill>
                <a:latin typeface="Montserrat SemiBold" panose="020B0604020202020204" charset="0"/>
                <a:ea typeface="Montserrat Medium"/>
                <a:cs typeface="Montserrat Medium"/>
                <a:sym typeface="Montserrat Medium"/>
              </a:rPr>
              <a:t>Apply for Expense Kickstart and/or Supply Subsidy – Portal open week of July 6. </a:t>
            </a:r>
          </a:p>
          <a:p>
            <a:pPr marL="800100" lvl="1">
              <a:lnSpc>
                <a:spcPct val="163636"/>
              </a:lnSpc>
              <a:spcBef>
                <a:spcPts val="1000"/>
              </a:spcBef>
              <a:buClr>
                <a:schemeClr val="dk1"/>
              </a:buClr>
              <a:buSzPts val="1100"/>
            </a:pPr>
            <a:r>
              <a:rPr lang="en-US" sz="1600" dirty="0" smtClean="0">
                <a:solidFill>
                  <a:srgbClr val="404040"/>
                </a:solidFill>
                <a:latin typeface="Montserrat SemiBold" panose="020B0604020202020204" charset="0"/>
                <a:ea typeface="Montserrat Medium"/>
                <a:cs typeface="Montserrat Medium"/>
                <a:sym typeface="Montserrat Medium"/>
              </a:rPr>
              <a:t>We’ll tell you what you need to have on hand to apply</a:t>
            </a:r>
          </a:p>
          <a:p>
            <a:pPr marL="800100" lvl="1">
              <a:lnSpc>
                <a:spcPct val="163636"/>
              </a:lnSpc>
              <a:spcBef>
                <a:spcPts val="1000"/>
              </a:spcBef>
              <a:buClr>
                <a:schemeClr val="dk1"/>
              </a:buClr>
              <a:buSzPts val="1100"/>
            </a:pPr>
            <a:r>
              <a:rPr lang="en-US" sz="1600" dirty="0" smtClean="0">
                <a:solidFill>
                  <a:srgbClr val="404040"/>
                </a:solidFill>
                <a:latin typeface="Montserrat SemiBold" panose="020B0604020202020204" charset="0"/>
                <a:ea typeface="Montserrat Medium"/>
                <a:cs typeface="Montserrat Medium"/>
                <a:sym typeface="Montserrat Medium"/>
              </a:rPr>
              <a:t>We’ll preload your licensed capacity, NAFCC/NAEYC Accreditation</a:t>
            </a:r>
            <a:endParaRPr sz="1600" dirty="0">
              <a:solidFill>
                <a:srgbClr val="404040"/>
              </a:solidFill>
              <a:latin typeface="Montserrat SemiBold" panose="020B0604020202020204" charset="0"/>
              <a:ea typeface="Montserrat Medium"/>
              <a:cs typeface="Montserrat Medium"/>
              <a:sym typeface="Montserrat Medium"/>
            </a:endParaRPr>
          </a:p>
          <a:p>
            <a:pPr marL="0" lvl="0" indent="0" algn="l" rtl="0">
              <a:spcBef>
                <a:spcPts val="0"/>
              </a:spcBef>
              <a:spcAft>
                <a:spcPts val="1600"/>
              </a:spcAft>
              <a:buNone/>
            </a:pPr>
            <a:endParaRPr sz="1200" dirty="0">
              <a:latin typeface="Montserrat Medium"/>
              <a:ea typeface="Montserrat Medium"/>
              <a:cs typeface="Montserrat Medium"/>
              <a:sym typeface="Montserrat Medium"/>
            </a:endParaRPr>
          </a:p>
        </p:txBody>
      </p:sp>
      <p:pic>
        <p:nvPicPr>
          <p:cNvPr id="129" name="Google Shape;129;p21"/>
          <p:cNvPicPr preferRelativeResize="0"/>
          <p:nvPr/>
        </p:nvPicPr>
        <p:blipFill>
          <a:blip r:embed="rId4">
            <a:alphaModFix/>
          </a:blip>
          <a:stretch>
            <a:fillRect/>
          </a:stretch>
        </p:blipFill>
        <p:spPr>
          <a:xfrm>
            <a:off x="175638" y="5502800"/>
            <a:ext cx="1046250" cy="1046275"/>
          </a:xfrm>
          <a:prstGeom prst="rect">
            <a:avLst/>
          </a:prstGeom>
          <a:noFill/>
          <a:ln>
            <a:noFill/>
          </a:ln>
        </p:spPr>
      </p:pic>
      <p:sp>
        <p:nvSpPr>
          <p:cNvPr id="130" name="Google Shape;130;p21"/>
          <p:cNvSpPr/>
          <p:nvPr/>
        </p:nvSpPr>
        <p:spPr>
          <a:xfrm>
            <a:off x="-9250" y="5182850"/>
            <a:ext cx="9144000" cy="1674900"/>
          </a:xfrm>
          <a:prstGeom prst="rtTriangle">
            <a:avLst/>
          </a:prstGeom>
          <a:solidFill>
            <a:srgbClr val="917098">
              <a:alpha val="4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21"/>
          <p:cNvSpPr/>
          <p:nvPr/>
        </p:nvSpPr>
        <p:spPr>
          <a:xfrm flipH="1">
            <a:off x="6398150" y="4753200"/>
            <a:ext cx="2780700" cy="2104800"/>
          </a:xfrm>
          <a:prstGeom prst="rtTriangle">
            <a:avLst/>
          </a:prstGeom>
          <a:solidFill>
            <a:srgbClr val="5E236C">
              <a:alpha val="5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20352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9"/>
          <p:cNvPicPr preferRelativeResize="0"/>
          <p:nvPr/>
        </p:nvPicPr>
        <p:blipFill rotWithShape="1">
          <a:blip r:embed="rId3">
            <a:alphaModFix/>
          </a:blip>
          <a:srcRect t="2657"/>
          <a:stretch/>
        </p:blipFill>
        <p:spPr>
          <a:xfrm>
            <a:off x="0" y="72325"/>
            <a:ext cx="9144000" cy="6857999"/>
          </a:xfrm>
          <a:prstGeom prst="rect">
            <a:avLst/>
          </a:prstGeom>
          <a:noFill/>
          <a:ln>
            <a:noFill/>
          </a:ln>
        </p:spPr>
      </p:pic>
      <p:sp>
        <p:nvSpPr>
          <p:cNvPr id="110" name="Google Shape;110;p19"/>
          <p:cNvSpPr txBox="1">
            <a:spLocks noGrp="1"/>
          </p:cNvSpPr>
          <p:nvPr>
            <p:ph type="body" idx="1"/>
          </p:nvPr>
        </p:nvSpPr>
        <p:spPr>
          <a:xfrm>
            <a:off x="583075" y="1121045"/>
            <a:ext cx="7783685" cy="5280658"/>
          </a:xfrm>
          <a:prstGeom prst="rect">
            <a:avLst/>
          </a:prstGeom>
        </p:spPr>
        <p:txBody>
          <a:bodyPr spcFirstLastPara="1" wrap="square" lIns="91425" tIns="91425" rIns="91425" bIns="91425" anchor="t" anchorCtr="0">
            <a:noAutofit/>
          </a:bodyPr>
          <a:lstStyle/>
          <a:p>
            <a:r>
              <a:rPr lang="en-US" sz="1600" dirty="0" smtClean="0"/>
              <a:t>For Communications and information about the CTCARES suite of supports:</a:t>
            </a:r>
          </a:p>
          <a:p>
            <a:pPr marL="114300" indent="0" algn="ctr">
              <a:buNone/>
            </a:pPr>
            <a:r>
              <a:rPr lang="en-US" sz="1600" dirty="0" smtClean="0">
                <a:hlinkClick r:id="rId4"/>
              </a:rPr>
              <a:t>https</a:t>
            </a:r>
            <a:r>
              <a:rPr lang="en-US" sz="1600" dirty="0">
                <a:hlinkClick r:id="rId4"/>
              </a:rPr>
              <a:t>://www.ctoec.org/covid-19</a:t>
            </a:r>
            <a:r>
              <a:rPr lang="en-US" sz="1600" dirty="0"/>
              <a:t> </a:t>
            </a:r>
            <a:endParaRPr lang="en-US" sz="1600" dirty="0" smtClean="0"/>
          </a:p>
          <a:p>
            <a:r>
              <a:rPr lang="en-US" sz="1600" dirty="0" smtClean="0"/>
              <a:t>Announcements coming about WBDC, Background Check, FA/CPR/</a:t>
            </a:r>
            <a:r>
              <a:rPr lang="en-US" sz="1600" dirty="0" err="1" smtClean="0"/>
              <a:t>MedAdmin</a:t>
            </a:r>
            <a:endParaRPr lang="en-US" sz="1600" dirty="0" smtClean="0"/>
          </a:p>
          <a:p>
            <a:endParaRPr lang="en-US" sz="1600" dirty="0"/>
          </a:p>
          <a:p>
            <a:r>
              <a:rPr lang="en-US" sz="1600" dirty="0" smtClean="0"/>
              <a:t>Access Scholarship </a:t>
            </a:r>
            <a:r>
              <a:rPr lang="en-US" sz="1600" dirty="0"/>
              <a:t>and Online </a:t>
            </a:r>
            <a:r>
              <a:rPr lang="en-US" sz="1600" dirty="0" smtClean="0"/>
              <a:t>Training now </a:t>
            </a:r>
            <a:r>
              <a:rPr lang="en-US" sz="1600" dirty="0"/>
              <a:t>via your OEC Registry account</a:t>
            </a:r>
          </a:p>
          <a:p>
            <a:pPr marL="114300" indent="0" algn="ctr">
              <a:buNone/>
            </a:pPr>
            <a:r>
              <a:rPr lang="en-US" sz="1600" dirty="0">
                <a:hlinkClick r:id="rId5"/>
              </a:rPr>
              <a:t>www.ccacregistry.org</a:t>
            </a:r>
            <a:r>
              <a:rPr lang="en-US" sz="1600" dirty="0"/>
              <a:t> </a:t>
            </a:r>
          </a:p>
          <a:p>
            <a:pPr marL="114300" indent="0">
              <a:buNone/>
            </a:pPr>
            <a:endParaRPr lang="en-US" sz="1600" dirty="0"/>
          </a:p>
          <a:p>
            <a:pPr marL="457200" marR="0" lvl="0" indent="0" algn="l" rtl="0">
              <a:lnSpc>
                <a:spcPct val="115000"/>
              </a:lnSpc>
              <a:spcBef>
                <a:spcPts val="0"/>
              </a:spcBef>
              <a:spcAft>
                <a:spcPts val="0"/>
              </a:spcAft>
              <a:buNone/>
            </a:pPr>
            <a:endParaRPr sz="1600" dirty="0">
              <a:solidFill>
                <a:srgbClr val="3B3838"/>
              </a:solidFill>
              <a:latin typeface="Montserrat Medium"/>
              <a:ea typeface="Montserrat Medium"/>
              <a:cs typeface="Montserrat Medium"/>
              <a:sym typeface="Montserrat Medium"/>
            </a:endParaRPr>
          </a:p>
          <a:p>
            <a:pPr marL="0" lvl="0" indent="0" algn="l" rtl="0">
              <a:lnSpc>
                <a:spcPct val="163636"/>
              </a:lnSpc>
              <a:spcBef>
                <a:spcPts val="1000"/>
              </a:spcBef>
              <a:spcAft>
                <a:spcPts val="0"/>
              </a:spcAft>
              <a:buClr>
                <a:schemeClr val="dk1"/>
              </a:buClr>
              <a:buSzPts val="1100"/>
              <a:buFont typeface="Arial"/>
              <a:buNone/>
            </a:pPr>
            <a:endParaRPr sz="1200" dirty="0">
              <a:solidFill>
                <a:srgbClr val="3B3838"/>
              </a:solidFill>
              <a:latin typeface="Montserrat Medium"/>
              <a:ea typeface="Montserrat Medium"/>
              <a:cs typeface="Montserrat Medium"/>
              <a:sym typeface="Montserrat Medium"/>
            </a:endParaRPr>
          </a:p>
          <a:p>
            <a:pPr marL="0" lvl="0" indent="0" algn="l" rtl="0">
              <a:lnSpc>
                <a:spcPct val="163636"/>
              </a:lnSpc>
              <a:spcBef>
                <a:spcPts val="1000"/>
              </a:spcBef>
              <a:spcAft>
                <a:spcPts val="0"/>
              </a:spcAft>
              <a:buClr>
                <a:schemeClr val="dk1"/>
              </a:buClr>
              <a:buSzPts val="1100"/>
              <a:buFont typeface="Arial"/>
              <a:buNone/>
            </a:pPr>
            <a:endParaRPr sz="1200" dirty="0">
              <a:solidFill>
                <a:srgbClr val="404040"/>
              </a:solidFill>
              <a:latin typeface="Montserrat Medium"/>
              <a:ea typeface="Montserrat Medium"/>
              <a:cs typeface="Montserrat Medium"/>
              <a:sym typeface="Montserrat Medium"/>
            </a:endParaRPr>
          </a:p>
          <a:p>
            <a:pPr marL="0" lvl="0" indent="0" algn="l" rtl="0">
              <a:spcBef>
                <a:spcPts val="0"/>
              </a:spcBef>
              <a:spcAft>
                <a:spcPts val="1600"/>
              </a:spcAft>
              <a:buNone/>
            </a:pPr>
            <a:endParaRPr sz="1200" dirty="0">
              <a:latin typeface="Montserrat Medium"/>
              <a:ea typeface="Montserrat Medium"/>
              <a:cs typeface="Montserrat Medium"/>
              <a:sym typeface="Montserrat Medium"/>
            </a:endParaRPr>
          </a:p>
        </p:txBody>
      </p:sp>
      <p:pic>
        <p:nvPicPr>
          <p:cNvPr id="111" name="Google Shape;111;p19"/>
          <p:cNvPicPr preferRelativeResize="0"/>
          <p:nvPr/>
        </p:nvPicPr>
        <p:blipFill>
          <a:blip r:embed="rId6">
            <a:alphaModFix/>
          </a:blip>
          <a:stretch>
            <a:fillRect/>
          </a:stretch>
        </p:blipFill>
        <p:spPr>
          <a:xfrm>
            <a:off x="175638" y="5502800"/>
            <a:ext cx="1046250" cy="1046275"/>
          </a:xfrm>
          <a:prstGeom prst="rect">
            <a:avLst/>
          </a:prstGeom>
          <a:noFill/>
          <a:ln>
            <a:noFill/>
          </a:ln>
        </p:spPr>
      </p:pic>
      <p:sp>
        <p:nvSpPr>
          <p:cNvPr id="112" name="Google Shape;112;p19"/>
          <p:cNvSpPr txBox="1">
            <a:spLocks noGrp="1"/>
          </p:cNvSpPr>
          <p:nvPr>
            <p:ph type="title"/>
          </p:nvPr>
        </p:nvSpPr>
        <p:spPr>
          <a:xfrm>
            <a:off x="583074" y="400376"/>
            <a:ext cx="7783685" cy="570852"/>
          </a:xfrm>
          <a:prstGeom prst="rect">
            <a:avLst/>
          </a:prstGeom>
        </p:spPr>
        <p:txBody>
          <a:bodyPr spcFirstLastPara="1" wrap="square" lIns="91425" tIns="91425" rIns="91425" bIns="91425" anchor="t" anchorCtr="0">
            <a:noAutofit/>
          </a:bodyPr>
          <a:lstStyle/>
          <a:p>
            <a:pPr lvl="0"/>
            <a:r>
              <a:rPr lang="en-US" sz="2000" dirty="0" smtClean="0">
                <a:latin typeface="Montserrat ExtraBold" panose="020B0604020202020204" charset="0"/>
              </a:rPr>
              <a:t>WHERE DO I FIND OTHER CARE PACKAGE SUPPORTS?</a:t>
            </a:r>
            <a:endParaRPr sz="2000" dirty="0">
              <a:latin typeface="Montserrat ExtraBold" panose="020B0604020202020204" charset="0"/>
              <a:ea typeface="Montserrat SemiBold"/>
              <a:cs typeface="Montserrat SemiBold"/>
              <a:sym typeface="Montserrat SemiBold"/>
            </a:endParaRPr>
          </a:p>
        </p:txBody>
      </p:sp>
      <p:pic>
        <p:nvPicPr>
          <p:cNvPr id="6" name="Picture 5"/>
          <p:cNvPicPr>
            <a:picLocks noChangeAspect="1"/>
          </p:cNvPicPr>
          <p:nvPr/>
        </p:nvPicPr>
        <p:blipFill>
          <a:blip r:embed="rId7"/>
          <a:stretch>
            <a:fillRect/>
          </a:stretch>
        </p:blipFill>
        <p:spPr>
          <a:xfrm>
            <a:off x="1804963" y="2976459"/>
            <a:ext cx="5786448" cy="3284856"/>
          </a:xfrm>
          <a:prstGeom prst="rect">
            <a:avLst/>
          </a:prstGeom>
          <a:ln>
            <a:solidFill>
              <a:schemeClr val="tx1"/>
            </a:solidFill>
          </a:ln>
        </p:spPr>
      </p:pic>
      <p:sp>
        <p:nvSpPr>
          <p:cNvPr id="2" name="Rounded Rectangle 1"/>
          <p:cNvSpPr/>
          <p:nvPr/>
        </p:nvSpPr>
        <p:spPr>
          <a:xfrm>
            <a:off x="3011837" y="5610386"/>
            <a:ext cx="2257587" cy="29020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011837" y="4768312"/>
            <a:ext cx="1286359" cy="25313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674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6"/>
          <p:cNvPicPr preferRelativeResize="0"/>
          <p:nvPr/>
        </p:nvPicPr>
        <p:blipFill rotWithShape="1">
          <a:blip r:embed="rId3">
            <a:alphaModFix/>
          </a:blip>
          <a:srcRect t="2657"/>
          <a:stretch/>
        </p:blipFill>
        <p:spPr>
          <a:xfrm>
            <a:off x="12800" y="1"/>
            <a:ext cx="9144000" cy="6857999"/>
          </a:xfrm>
          <a:prstGeom prst="rect">
            <a:avLst/>
          </a:prstGeom>
          <a:noFill/>
          <a:ln>
            <a:noFill/>
          </a:ln>
        </p:spPr>
      </p:pic>
      <p:sp>
        <p:nvSpPr>
          <p:cNvPr id="82" name="Google Shape;82;p16"/>
          <p:cNvSpPr txBox="1">
            <a:spLocks noGrp="1"/>
          </p:cNvSpPr>
          <p:nvPr>
            <p:ph type="title"/>
          </p:nvPr>
        </p:nvSpPr>
        <p:spPr>
          <a:xfrm>
            <a:off x="583074" y="936702"/>
            <a:ext cx="7533925" cy="286586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smtClean="0">
                <a:latin typeface="Montserrat SemiBold"/>
                <a:ea typeface="Montserrat SemiBold"/>
                <a:cs typeface="Montserrat SemiBold"/>
                <a:sym typeface="Montserrat SemiBold"/>
              </a:rPr>
              <a:t>Thank you for all you do </a:t>
            </a:r>
            <a:br>
              <a:rPr lang="en-US" sz="3600" b="1" dirty="0" smtClean="0">
                <a:latin typeface="Montserrat SemiBold"/>
                <a:ea typeface="Montserrat SemiBold"/>
                <a:cs typeface="Montserrat SemiBold"/>
                <a:sym typeface="Montserrat SemiBold"/>
              </a:rPr>
            </a:br>
            <a:r>
              <a:rPr lang="en-US" sz="3600" b="1" dirty="0" smtClean="0">
                <a:latin typeface="Montserrat SemiBold"/>
                <a:ea typeface="Montserrat SemiBold"/>
                <a:cs typeface="Montserrat SemiBold"/>
                <a:sym typeface="Montserrat SemiBold"/>
              </a:rPr>
              <a:t>for Connecticut’s children!</a:t>
            </a:r>
            <a:br>
              <a:rPr lang="en-US" sz="3600" b="1" dirty="0" smtClean="0">
                <a:latin typeface="Montserrat SemiBold"/>
                <a:ea typeface="Montserrat SemiBold"/>
                <a:cs typeface="Montserrat SemiBold"/>
                <a:sym typeface="Montserrat SemiBold"/>
              </a:rPr>
            </a:br>
            <a:r>
              <a:rPr lang="en-US" sz="3600" b="1" dirty="0">
                <a:latin typeface="Montserrat SemiBold"/>
                <a:ea typeface="Montserrat SemiBold"/>
                <a:cs typeface="Montserrat SemiBold"/>
                <a:sym typeface="Montserrat SemiBold"/>
              </a:rPr>
              <a:t/>
            </a:r>
            <a:br>
              <a:rPr lang="en-US" sz="3600" b="1" dirty="0">
                <a:latin typeface="Montserrat SemiBold"/>
                <a:ea typeface="Montserrat SemiBold"/>
                <a:cs typeface="Montserrat SemiBold"/>
                <a:sym typeface="Montserrat SemiBold"/>
              </a:rPr>
            </a:br>
            <a:r>
              <a:rPr lang="en-US" sz="2000" b="1" dirty="0" smtClean="0">
                <a:latin typeface="Montserrat SemiBold"/>
                <a:ea typeface="Montserrat SemiBold"/>
                <a:cs typeface="Montserrat SemiBold"/>
                <a:sym typeface="Montserrat SemiBold"/>
              </a:rPr>
              <a:t>Remember to explore ALL of the Care Package!</a:t>
            </a:r>
            <a:endParaRPr sz="3600" b="1" dirty="0">
              <a:latin typeface="Montserrat SemiBold"/>
              <a:ea typeface="Montserrat SemiBold"/>
              <a:cs typeface="Montserrat SemiBold"/>
              <a:sym typeface="Montserrat SemiBold"/>
            </a:endParaRPr>
          </a:p>
        </p:txBody>
      </p:sp>
      <p:sp>
        <p:nvSpPr>
          <p:cNvPr id="83" name="Google Shape;83;p16"/>
          <p:cNvSpPr txBox="1">
            <a:spLocks noGrp="1"/>
          </p:cNvSpPr>
          <p:nvPr>
            <p:ph type="body" idx="1"/>
          </p:nvPr>
        </p:nvSpPr>
        <p:spPr>
          <a:xfrm>
            <a:off x="1073300" y="2171000"/>
            <a:ext cx="4544500" cy="2703175"/>
          </a:xfrm>
          <a:prstGeom prst="rect">
            <a:avLst/>
          </a:prstGeom>
        </p:spPr>
        <p:txBody>
          <a:bodyPr spcFirstLastPara="1" wrap="square" lIns="91425" tIns="91425" rIns="91425" bIns="91425" anchor="t" anchorCtr="0">
            <a:noAutofit/>
          </a:bodyPr>
          <a:lstStyle/>
          <a:p>
            <a:pPr marL="0" lvl="0" indent="0" algn="l" rtl="0">
              <a:lnSpc>
                <a:spcPct val="163636"/>
              </a:lnSpc>
              <a:spcBef>
                <a:spcPts val="1000"/>
              </a:spcBef>
              <a:spcAft>
                <a:spcPts val="0"/>
              </a:spcAft>
              <a:buClr>
                <a:schemeClr val="dk1"/>
              </a:buClr>
              <a:buSzPts val="1100"/>
              <a:buFont typeface="Arial"/>
              <a:buNone/>
            </a:pPr>
            <a:endParaRPr sz="1200" dirty="0">
              <a:solidFill>
                <a:srgbClr val="3B3838"/>
              </a:solidFill>
              <a:latin typeface="Montserrat Medium"/>
              <a:ea typeface="Montserrat Medium"/>
              <a:cs typeface="Montserrat Medium"/>
              <a:sym typeface="Montserrat Medium"/>
            </a:endParaRPr>
          </a:p>
          <a:p>
            <a:pPr marL="0" lvl="0" indent="0" algn="l" rtl="0">
              <a:lnSpc>
                <a:spcPct val="163636"/>
              </a:lnSpc>
              <a:spcBef>
                <a:spcPts val="1000"/>
              </a:spcBef>
              <a:spcAft>
                <a:spcPts val="0"/>
              </a:spcAft>
              <a:buClr>
                <a:schemeClr val="dk1"/>
              </a:buClr>
              <a:buSzPts val="1100"/>
              <a:buFont typeface="Arial"/>
              <a:buNone/>
            </a:pPr>
            <a:endParaRPr sz="1200" dirty="0">
              <a:solidFill>
                <a:srgbClr val="404040"/>
              </a:solidFill>
              <a:latin typeface="Montserrat Medium"/>
              <a:ea typeface="Montserrat Medium"/>
              <a:cs typeface="Montserrat Medium"/>
              <a:sym typeface="Montserrat Medium"/>
            </a:endParaRPr>
          </a:p>
          <a:p>
            <a:pPr marL="0" lvl="0" indent="0" algn="l" rtl="0">
              <a:spcBef>
                <a:spcPts val="0"/>
              </a:spcBef>
              <a:spcAft>
                <a:spcPts val="1600"/>
              </a:spcAft>
              <a:buNone/>
            </a:pPr>
            <a:endParaRPr sz="1200" dirty="0">
              <a:latin typeface="Montserrat Medium"/>
              <a:ea typeface="Montserrat Medium"/>
              <a:cs typeface="Montserrat Medium"/>
              <a:sym typeface="Montserrat Medium"/>
            </a:endParaRPr>
          </a:p>
        </p:txBody>
      </p:sp>
      <p:pic>
        <p:nvPicPr>
          <p:cNvPr id="84" name="Google Shape;84;p16"/>
          <p:cNvPicPr preferRelativeResize="0"/>
          <p:nvPr/>
        </p:nvPicPr>
        <p:blipFill>
          <a:blip r:embed="rId4">
            <a:alphaModFix/>
          </a:blip>
          <a:stretch>
            <a:fillRect/>
          </a:stretch>
        </p:blipFill>
        <p:spPr>
          <a:xfrm>
            <a:off x="175638" y="5502800"/>
            <a:ext cx="1046250" cy="1046275"/>
          </a:xfrm>
          <a:prstGeom prst="rect">
            <a:avLst/>
          </a:prstGeom>
          <a:noFill/>
          <a:ln>
            <a:noFill/>
          </a:ln>
        </p:spPr>
      </p:pic>
      <p:sp>
        <p:nvSpPr>
          <p:cNvPr id="85" name="Google Shape;85;p16"/>
          <p:cNvSpPr/>
          <p:nvPr/>
        </p:nvSpPr>
        <p:spPr>
          <a:xfrm>
            <a:off x="-9250" y="5182850"/>
            <a:ext cx="9144000" cy="1674900"/>
          </a:xfrm>
          <a:prstGeom prst="rtTriangle">
            <a:avLst/>
          </a:prstGeom>
          <a:solidFill>
            <a:srgbClr val="917098">
              <a:alpha val="4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16"/>
          <p:cNvSpPr/>
          <p:nvPr/>
        </p:nvSpPr>
        <p:spPr>
          <a:xfrm flipH="1">
            <a:off x="6398150" y="4753200"/>
            <a:ext cx="2780700" cy="2104800"/>
          </a:xfrm>
          <a:prstGeom prst="rtTriangle">
            <a:avLst/>
          </a:prstGeom>
          <a:solidFill>
            <a:srgbClr val="5E236C">
              <a:alpha val="5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7" name="Google Shape;87;p16"/>
          <p:cNvPicPr preferRelativeResize="0"/>
          <p:nvPr/>
        </p:nvPicPr>
        <p:blipFill>
          <a:blip r:embed="rId5">
            <a:alphaModFix/>
          </a:blip>
          <a:stretch>
            <a:fillRect/>
          </a:stretch>
        </p:blipFill>
        <p:spPr>
          <a:xfrm>
            <a:off x="5617800" y="3264775"/>
            <a:ext cx="2499200" cy="2499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 name="Google Shape;54;p13"/>
          <p:cNvPicPr preferRelativeResize="0"/>
          <p:nvPr/>
        </p:nvPicPr>
        <p:blipFill rotWithShape="1">
          <a:blip r:embed="rId3">
            <a:alphaModFix/>
          </a:blip>
          <a:srcRect l="100" t="27618" r="-99" b="-13982"/>
          <a:stretch/>
        </p:blipFill>
        <p:spPr>
          <a:xfrm>
            <a:off x="0" y="0"/>
            <a:ext cx="9144000" cy="6857999"/>
          </a:xfrm>
          <a:prstGeom prst="rect">
            <a:avLst/>
          </a:prstGeom>
          <a:solidFill>
            <a:srgbClr val="481F67"/>
          </a:solidFill>
          <a:ln>
            <a:noFill/>
          </a:ln>
        </p:spPr>
      </p:pic>
      <p:pic>
        <p:nvPicPr>
          <p:cNvPr id="67" name="Google Shape;67;p15"/>
          <p:cNvPicPr preferRelativeResize="0">
            <a:picLocks noGrp="1"/>
          </p:cNvPicPr>
          <p:nvPr>
            <p:ph type="pic" idx="2"/>
          </p:nvPr>
        </p:nvPicPr>
        <p:blipFill rotWithShape="1">
          <a:blip r:embed="rId4">
            <a:alphaModFix/>
          </a:blip>
          <a:srcRect l="16663" t="-9342" r="-7177" b="-5997"/>
          <a:stretch/>
        </p:blipFill>
        <p:spPr>
          <a:xfrm>
            <a:off x="127001" y="1644650"/>
            <a:ext cx="6801000" cy="5340600"/>
          </a:xfrm>
          <a:prstGeom prst="rtTriangle">
            <a:avLst/>
          </a:prstGeom>
          <a:noFill/>
          <a:ln>
            <a:noFill/>
          </a:ln>
        </p:spPr>
      </p:pic>
      <p:sp>
        <p:nvSpPr>
          <p:cNvPr id="68" name="Google Shape;68;p15"/>
          <p:cNvSpPr txBox="1">
            <a:spLocks noGrp="1"/>
          </p:cNvSpPr>
          <p:nvPr>
            <p:ph type="body" idx="1"/>
          </p:nvPr>
        </p:nvSpPr>
        <p:spPr>
          <a:xfrm>
            <a:off x="665027" y="-482600"/>
            <a:ext cx="7518452" cy="1973711"/>
          </a:xfrm>
          <a:prstGeom prst="rect">
            <a:avLst/>
          </a:prstGeom>
          <a:noFill/>
          <a:ln>
            <a:noFill/>
          </a:ln>
        </p:spPr>
        <p:txBody>
          <a:bodyPr spcFirstLastPara="1" wrap="square" lIns="68575" tIns="34275" rIns="68575" bIns="34275" anchor="ctr" anchorCtr="0">
            <a:noAutofit/>
          </a:bodyPr>
          <a:lstStyle/>
          <a:p>
            <a:pPr marL="0" indent="0">
              <a:spcBef>
                <a:spcPts val="0"/>
              </a:spcBef>
              <a:buSzPts val="3300"/>
            </a:pPr>
            <a:r>
              <a:rPr lang="en" sz="3200" b="1" dirty="0">
                <a:solidFill>
                  <a:srgbClr val="D9D2E9"/>
                </a:solidFill>
                <a:latin typeface="Montserrat"/>
                <a:ea typeface="Montserrat"/>
                <a:cs typeface="Montserrat"/>
                <a:sym typeface="Montserrat"/>
              </a:rPr>
              <a:t>Our Ethos for Children &amp; Families</a:t>
            </a:r>
            <a:endParaRPr sz="3200" dirty="0">
              <a:solidFill>
                <a:srgbClr val="D9D2E9"/>
              </a:solidFill>
              <a:latin typeface="Montserrat"/>
              <a:ea typeface="Montserrat"/>
              <a:cs typeface="Montserrat"/>
              <a:sym typeface="Montserrat"/>
            </a:endParaRPr>
          </a:p>
          <a:p>
            <a:pPr marL="0" indent="0">
              <a:spcBef>
                <a:spcPts val="800"/>
              </a:spcBef>
              <a:buClr>
                <a:schemeClr val="dk1"/>
              </a:buClr>
              <a:buSzPts val="800"/>
            </a:pPr>
            <a:endParaRPr b="1" dirty="0">
              <a:latin typeface="Montserrat"/>
              <a:ea typeface="Montserrat"/>
              <a:cs typeface="Montserrat"/>
              <a:sym typeface="Montserrat"/>
            </a:endParaRPr>
          </a:p>
        </p:txBody>
      </p:sp>
      <p:pic>
        <p:nvPicPr>
          <p:cNvPr id="69" name="Google Shape;69;p15"/>
          <p:cNvPicPr preferRelativeResize="0"/>
          <p:nvPr/>
        </p:nvPicPr>
        <p:blipFill rotWithShape="1">
          <a:blip r:embed="rId5">
            <a:alphaModFix/>
          </a:blip>
          <a:srcRect/>
          <a:stretch/>
        </p:blipFill>
        <p:spPr>
          <a:xfrm>
            <a:off x="7444588" y="5229667"/>
            <a:ext cx="1307300" cy="1307300"/>
          </a:xfrm>
          <a:prstGeom prst="rect">
            <a:avLst/>
          </a:prstGeom>
          <a:solidFill>
            <a:schemeClr val="bg1"/>
          </a:solidFill>
          <a:ln>
            <a:noFill/>
          </a:ln>
        </p:spPr>
      </p:pic>
      <p:sp>
        <p:nvSpPr>
          <p:cNvPr id="70" name="Google Shape;70;p15"/>
          <p:cNvSpPr txBox="1"/>
          <p:nvPr/>
        </p:nvSpPr>
        <p:spPr>
          <a:xfrm>
            <a:off x="3784600" y="857250"/>
            <a:ext cx="5321301" cy="2557961"/>
          </a:xfrm>
          <a:prstGeom prst="rect">
            <a:avLst/>
          </a:prstGeom>
          <a:noFill/>
          <a:ln>
            <a:noFill/>
          </a:ln>
        </p:spPr>
        <p:txBody>
          <a:bodyPr spcFirstLastPara="1" wrap="square" lIns="68575" tIns="34275" rIns="68575" bIns="34275" anchor="t" anchorCtr="0">
            <a:noAutofit/>
          </a:bodyPr>
          <a:lstStyle/>
          <a:p>
            <a:r>
              <a:rPr lang="en" sz="2400" b="1" dirty="0">
                <a:solidFill>
                  <a:srgbClr val="FFFFFF"/>
                </a:solidFill>
                <a:latin typeface="Calibri"/>
                <a:ea typeface="Calibri"/>
                <a:cs typeface="Calibri"/>
                <a:sym typeface="Calibri"/>
              </a:rPr>
              <a:t>Safe, High-Quality Programming for </a:t>
            </a:r>
            <a:r>
              <a:rPr lang="en" sz="2400" b="1" dirty="0" smtClean="0">
                <a:solidFill>
                  <a:srgbClr val="FFFFFF"/>
                </a:solidFill>
                <a:latin typeface="Calibri"/>
                <a:ea typeface="Calibri"/>
                <a:cs typeface="Calibri"/>
                <a:sym typeface="Calibri"/>
              </a:rPr>
              <a:t>All</a:t>
            </a:r>
            <a:endParaRPr sz="2400" dirty="0">
              <a:solidFill>
                <a:srgbClr val="FFFFFF"/>
              </a:solidFill>
            </a:endParaRPr>
          </a:p>
          <a:p>
            <a:pPr marL="215900" indent="-254000">
              <a:buClr>
                <a:srgbClr val="FFFFFF"/>
              </a:buClr>
              <a:buSzPts val="1800"/>
              <a:buFont typeface="Arial"/>
              <a:buChar char="•"/>
            </a:pPr>
            <a:r>
              <a:rPr lang="en" sz="2000" b="1" dirty="0">
                <a:solidFill>
                  <a:srgbClr val="FFFFFF"/>
                </a:solidFill>
                <a:latin typeface="Calibri"/>
                <a:ea typeface="Calibri"/>
                <a:cs typeface="Calibri"/>
                <a:sym typeface="Calibri"/>
              </a:rPr>
              <a:t>Accessible</a:t>
            </a:r>
            <a:endParaRPr sz="2000" dirty="0">
              <a:solidFill>
                <a:srgbClr val="FFFFFF"/>
              </a:solidFill>
            </a:endParaRPr>
          </a:p>
          <a:p>
            <a:pPr marL="215900" indent="-254000">
              <a:buClr>
                <a:srgbClr val="FFFFFF"/>
              </a:buClr>
              <a:buSzPts val="1800"/>
              <a:buFont typeface="Arial"/>
              <a:buChar char="•"/>
            </a:pPr>
            <a:r>
              <a:rPr lang="en" sz="2000" b="1" dirty="0">
                <a:solidFill>
                  <a:srgbClr val="FFFFFF"/>
                </a:solidFill>
                <a:latin typeface="Calibri"/>
                <a:ea typeface="Calibri"/>
                <a:cs typeface="Calibri"/>
                <a:sym typeface="Calibri"/>
              </a:rPr>
              <a:t>Equitable and Inclusive</a:t>
            </a:r>
            <a:endParaRPr sz="2000" dirty="0">
              <a:solidFill>
                <a:srgbClr val="FFFFFF"/>
              </a:solidFill>
            </a:endParaRPr>
          </a:p>
          <a:p>
            <a:pPr marL="215900" indent="-254000">
              <a:buClr>
                <a:srgbClr val="FFFFFF"/>
              </a:buClr>
              <a:buSzPts val="1800"/>
              <a:buFont typeface="Arial"/>
              <a:buChar char="•"/>
            </a:pPr>
            <a:r>
              <a:rPr lang="en" sz="2000" b="1" dirty="0">
                <a:solidFill>
                  <a:srgbClr val="FFFFFF"/>
                </a:solidFill>
                <a:latin typeface="Calibri"/>
                <a:ea typeface="Calibri"/>
                <a:cs typeface="Calibri"/>
                <a:sym typeface="Calibri"/>
              </a:rPr>
              <a:t>Evidence Based</a:t>
            </a:r>
            <a:endParaRPr sz="2000" dirty="0">
              <a:solidFill>
                <a:srgbClr val="FFFFFF"/>
              </a:solidFill>
            </a:endParaRPr>
          </a:p>
          <a:p>
            <a:pPr marL="215900" indent="-254000">
              <a:buClr>
                <a:srgbClr val="FFFFFF"/>
              </a:buClr>
              <a:buSzPts val="1800"/>
              <a:buFont typeface="Arial"/>
              <a:buChar char="•"/>
            </a:pPr>
            <a:r>
              <a:rPr lang="en" sz="2000" b="1" dirty="0">
                <a:solidFill>
                  <a:srgbClr val="FFFFFF"/>
                </a:solidFill>
                <a:latin typeface="Calibri"/>
                <a:ea typeface="Calibri"/>
                <a:cs typeface="Calibri"/>
                <a:sym typeface="Calibri"/>
              </a:rPr>
              <a:t>Supportive</a:t>
            </a:r>
            <a:endParaRPr sz="2000" b="1" dirty="0">
              <a:solidFill>
                <a:srgbClr val="FFFFFF"/>
              </a:solidFill>
              <a:latin typeface="Calibri"/>
              <a:ea typeface="Calibri"/>
              <a:cs typeface="Calibri"/>
              <a:sym typeface="Calibri"/>
            </a:endParaRPr>
          </a:p>
          <a:p>
            <a:endParaRPr sz="2400" b="1" dirty="0">
              <a:solidFill>
                <a:schemeClr val="lt1"/>
              </a:solidFill>
              <a:latin typeface="Calibri"/>
              <a:ea typeface="Calibri"/>
              <a:cs typeface="Calibri"/>
              <a:sym typeface="Calibri"/>
            </a:endParaRPr>
          </a:p>
          <a:p>
            <a:r>
              <a:rPr lang="en" sz="2400" b="1" dirty="0">
                <a:solidFill>
                  <a:schemeClr val="lt1"/>
                </a:solidFill>
                <a:latin typeface="Calibri"/>
                <a:ea typeface="Calibri"/>
                <a:cs typeface="Calibri"/>
                <a:sym typeface="Calibri"/>
              </a:rPr>
              <a:t>Responsive Customer Care</a:t>
            </a:r>
            <a:endParaRPr sz="2400" dirty="0">
              <a:solidFill>
                <a:schemeClr val="lt1"/>
              </a:solidFill>
            </a:endParaRPr>
          </a:p>
          <a:p>
            <a:pPr marL="342900" indent="-279400">
              <a:buClr>
                <a:schemeClr val="lt1"/>
              </a:buClr>
              <a:buSzPts val="1800"/>
              <a:buChar char="•"/>
            </a:pPr>
            <a:r>
              <a:rPr lang="en" sz="2000" b="1" dirty="0">
                <a:solidFill>
                  <a:schemeClr val="lt1"/>
                </a:solidFill>
                <a:latin typeface="Calibri"/>
                <a:ea typeface="Calibri"/>
                <a:cs typeface="Calibri"/>
                <a:sym typeface="Calibri"/>
              </a:rPr>
              <a:t>Respectful</a:t>
            </a:r>
            <a:endParaRPr sz="2000" dirty="0">
              <a:solidFill>
                <a:schemeClr val="lt1"/>
              </a:solidFill>
            </a:endParaRPr>
          </a:p>
          <a:p>
            <a:pPr marL="342900" indent="-279400">
              <a:buClr>
                <a:schemeClr val="lt1"/>
              </a:buClr>
              <a:buSzPts val="1800"/>
              <a:buChar char="•"/>
            </a:pPr>
            <a:r>
              <a:rPr lang="en" sz="2000" b="1" dirty="0">
                <a:solidFill>
                  <a:schemeClr val="lt1"/>
                </a:solidFill>
                <a:latin typeface="Calibri"/>
                <a:ea typeface="Calibri"/>
                <a:cs typeface="Calibri"/>
                <a:sym typeface="Calibri"/>
              </a:rPr>
              <a:t>Two-Way</a:t>
            </a:r>
            <a:endParaRPr sz="2000" dirty="0">
              <a:solidFill>
                <a:schemeClr val="lt1"/>
              </a:solidFill>
            </a:endParaRPr>
          </a:p>
          <a:p>
            <a:pPr marL="342900" indent="-279400">
              <a:buClr>
                <a:schemeClr val="lt1"/>
              </a:buClr>
              <a:buSzPts val="1800"/>
              <a:buChar char="•"/>
            </a:pPr>
            <a:r>
              <a:rPr lang="en" sz="2000" b="1" dirty="0">
                <a:solidFill>
                  <a:schemeClr val="lt1"/>
                </a:solidFill>
                <a:latin typeface="Calibri"/>
                <a:ea typeface="Calibri"/>
                <a:cs typeface="Calibri"/>
                <a:sym typeface="Calibri"/>
              </a:rPr>
              <a:t>Child and Family Centered</a:t>
            </a:r>
            <a:endParaRPr sz="2000" dirty="0">
              <a:solidFill>
                <a:schemeClr val="lt1"/>
              </a:solidFill>
            </a:endParaRPr>
          </a:p>
          <a:p>
            <a:endParaRPr sz="1800" b="1"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620892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17098"/>
        </a:solidFill>
        <a:effectLst/>
      </p:bgPr>
    </p:bg>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3">
            <a:alphaModFix/>
          </a:blip>
          <a:srcRect t="18540"/>
          <a:stretch/>
        </p:blipFill>
        <p:spPr>
          <a:xfrm>
            <a:off x="-163900" y="-2"/>
            <a:ext cx="9360677" cy="5875125"/>
          </a:xfrm>
          <a:prstGeom prst="rect">
            <a:avLst/>
          </a:prstGeom>
          <a:noFill/>
          <a:ln>
            <a:noFill/>
          </a:ln>
        </p:spPr>
      </p:pic>
      <p:sp>
        <p:nvSpPr>
          <p:cNvPr id="164" name="Google Shape;164;p25"/>
          <p:cNvSpPr txBox="1">
            <a:spLocks noGrp="1"/>
          </p:cNvSpPr>
          <p:nvPr>
            <p:ph type="title"/>
          </p:nvPr>
        </p:nvSpPr>
        <p:spPr>
          <a:xfrm>
            <a:off x="1303362" y="2213700"/>
            <a:ext cx="6537300" cy="121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a:solidFill>
                  <a:srgbClr val="FFFFFF"/>
                </a:solidFill>
                <a:latin typeface="Montserrat ExtraBold"/>
                <a:ea typeface="Montserrat ExtraBold"/>
                <a:cs typeface="Montserrat ExtraBold"/>
                <a:sym typeface="Montserrat ExtraBold"/>
              </a:rPr>
              <a:t>QUESTIONS? </a:t>
            </a:r>
            <a:endParaRPr sz="7200" dirty="0">
              <a:solidFill>
                <a:srgbClr val="FFFFFF"/>
              </a:solidFill>
              <a:latin typeface="Montserrat ExtraBold"/>
              <a:ea typeface="Montserrat ExtraBold"/>
              <a:cs typeface="Montserrat ExtraBold"/>
              <a:sym typeface="Montserrat ExtraBold"/>
            </a:endParaRPr>
          </a:p>
          <a:p>
            <a:pPr marL="0" lvl="0" indent="0" algn="l" rtl="0">
              <a:spcBef>
                <a:spcPts val="0"/>
              </a:spcBef>
              <a:spcAft>
                <a:spcPts val="0"/>
              </a:spcAft>
              <a:buNone/>
            </a:pPr>
            <a:endParaRPr sz="3000" dirty="0">
              <a:solidFill>
                <a:srgbClr val="FFFFFF"/>
              </a:solidFill>
              <a:latin typeface="Montserrat ExtraBold"/>
              <a:ea typeface="Montserrat ExtraBold"/>
              <a:cs typeface="Montserrat ExtraBold"/>
              <a:sym typeface="Montserrat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17098"/>
        </a:solidFill>
        <a:effectLst/>
      </p:bgPr>
    </p:bg>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t="18540"/>
          <a:stretch/>
        </p:blipFill>
        <p:spPr>
          <a:xfrm>
            <a:off x="-163900" y="-2"/>
            <a:ext cx="9360677" cy="5875125"/>
          </a:xfrm>
          <a:prstGeom prst="rect">
            <a:avLst/>
          </a:prstGeom>
          <a:noFill/>
          <a:ln>
            <a:noFill/>
          </a:ln>
        </p:spPr>
      </p:pic>
      <p:sp>
        <p:nvSpPr>
          <p:cNvPr id="63" name="Google Shape;63;p14"/>
          <p:cNvSpPr/>
          <p:nvPr/>
        </p:nvSpPr>
        <p:spPr>
          <a:xfrm>
            <a:off x="360950" y="379325"/>
            <a:ext cx="432600" cy="1971600"/>
          </a:xfrm>
          <a:prstGeom prst="rect">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4"/>
          <p:cNvSpPr txBox="1"/>
          <p:nvPr/>
        </p:nvSpPr>
        <p:spPr>
          <a:xfrm rot="-5400000">
            <a:off x="-515600" y="1189275"/>
            <a:ext cx="2119200" cy="35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latin typeface="Montserrat SemiBold"/>
                <a:ea typeface="Montserrat SemiBold"/>
                <a:cs typeface="Montserrat SemiBold"/>
                <a:sym typeface="Montserrat SemiBold"/>
              </a:rPr>
              <a:t>AGENDA</a:t>
            </a:r>
            <a:endParaRPr sz="1800" dirty="0">
              <a:solidFill>
                <a:schemeClr val="lt1"/>
              </a:solidFill>
              <a:latin typeface="Montserrat SemiBold"/>
              <a:ea typeface="Montserrat SemiBold"/>
              <a:cs typeface="Montserrat SemiBold"/>
              <a:sym typeface="Montserrat SemiBold"/>
            </a:endParaRPr>
          </a:p>
        </p:txBody>
      </p:sp>
      <p:sp>
        <p:nvSpPr>
          <p:cNvPr id="65" name="Google Shape;65;p14"/>
          <p:cNvSpPr txBox="1">
            <a:spLocks noGrp="1"/>
          </p:cNvSpPr>
          <p:nvPr>
            <p:ph type="title"/>
          </p:nvPr>
        </p:nvSpPr>
        <p:spPr>
          <a:xfrm>
            <a:off x="1386325" y="1475075"/>
            <a:ext cx="70608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latin typeface="Montserrat ExtraBold"/>
                <a:ea typeface="Montserrat ExtraBold"/>
                <a:cs typeface="Montserrat ExtraBold"/>
                <a:sym typeface="Montserrat ExtraBold"/>
              </a:rPr>
              <a:t>WHAT WE WILL DISCUSS TODAY </a:t>
            </a:r>
            <a:endParaRPr sz="3000" dirty="0">
              <a:solidFill>
                <a:srgbClr val="FFFFFF"/>
              </a:solidFill>
              <a:latin typeface="Montserrat ExtraBold"/>
              <a:ea typeface="Montserrat ExtraBold"/>
              <a:cs typeface="Montserrat ExtraBold"/>
              <a:sym typeface="Montserrat ExtraBold"/>
            </a:endParaRPr>
          </a:p>
        </p:txBody>
      </p:sp>
      <p:sp>
        <p:nvSpPr>
          <p:cNvPr id="66" name="Google Shape;66;p14"/>
          <p:cNvSpPr txBox="1">
            <a:spLocks noGrp="1"/>
          </p:cNvSpPr>
          <p:nvPr>
            <p:ph type="body" idx="1"/>
          </p:nvPr>
        </p:nvSpPr>
        <p:spPr>
          <a:xfrm>
            <a:off x="1386331" y="2238575"/>
            <a:ext cx="5627100" cy="4025065"/>
          </a:xfrm>
          <a:prstGeom prst="rect">
            <a:avLst/>
          </a:prstGeom>
        </p:spPr>
        <p:txBody>
          <a:bodyPr spcFirstLastPara="1" wrap="square" lIns="91425" tIns="91425" rIns="91425" bIns="91425" anchor="t" anchorCtr="0">
            <a:noAutofit/>
          </a:bodyPr>
          <a:lstStyle/>
          <a:p>
            <a:pPr marL="457200" lvl="0" indent="-355600" algn="l" rtl="0">
              <a:lnSpc>
                <a:spcPct val="163636"/>
              </a:lnSpc>
              <a:spcBef>
                <a:spcPts val="1000"/>
              </a:spcBef>
              <a:spcAft>
                <a:spcPts val="0"/>
              </a:spcAft>
              <a:buClr>
                <a:srgbClr val="FFFFFF"/>
              </a:buClr>
              <a:buSzPts val="2000"/>
              <a:buFont typeface="Montserrat Medium"/>
              <a:buChar char="●"/>
            </a:pPr>
            <a:r>
              <a:rPr lang="en" sz="2000" dirty="0" smtClean="0">
                <a:solidFill>
                  <a:srgbClr val="FFFFFF"/>
                </a:solidFill>
                <a:latin typeface="Montserrat Medium"/>
                <a:ea typeface="Montserrat Medium"/>
                <a:cs typeface="Montserrat Medium"/>
                <a:sym typeface="Montserrat Medium"/>
              </a:rPr>
              <a:t>Business Reflections</a:t>
            </a:r>
          </a:p>
          <a:p>
            <a:pPr marL="457200" lvl="0" indent="-355600" algn="l" rtl="0">
              <a:lnSpc>
                <a:spcPct val="163636"/>
              </a:lnSpc>
              <a:spcBef>
                <a:spcPts val="1000"/>
              </a:spcBef>
              <a:spcAft>
                <a:spcPts val="0"/>
              </a:spcAft>
              <a:buClr>
                <a:srgbClr val="FFFFFF"/>
              </a:buClr>
              <a:buSzPts val="2000"/>
              <a:buFont typeface="Montserrat Medium"/>
              <a:buChar char="●"/>
            </a:pPr>
            <a:r>
              <a:rPr lang="en" sz="2000" dirty="0" smtClean="0">
                <a:solidFill>
                  <a:srgbClr val="FFFFFF"/>
                </a:solidFill>
                <a:latin typeface="Montserrat Medium"/>
                <a:ea typeface="Montserrat Medium"/>
                <a:cs typeface="Montserrat Medium"/>
                <a:sym typeface="Montserrat Medium"/>
              </a:rPr>
              <a:t>ESF14 Recovery - Guiding Principles</a:t>
            </a:r>
          </a:p>
          <a:p>
            <a:pPr marL="457200" lvl="0" indent="-355600" algn="l" rtl="0">
              <a:lnSpc>
                <a:spcPct val="163636"/>
              </a:lnSpc>
              <a:spcBef>
                <a:spcPts val="1000"/>
              </a:spcBef>
              <a:spcAft>
                <a:spcPts val="0"/>
              </a:spcAft>
              <a:buClr>
                <a:srgbClr val="FFFFFF"/>
              </a:buClr>
              <a:buSzPts val="2000"/>
              <a:buFont typeface="Montserrat Medium"/>
              <a:buChar char="●"/>
            </a:pPr>
            <a:r>
              <a:rPr lang="en" sz="2000" dirty="0" smtClean="0">
                <a:solidFill>
                  <a:srgbClr val="FFFFFF"/>
                </a:solidFill>
                <a:latin typeface="Montserrat Medium"/>
                <a:ea typeface="Montserrat Medium"/>
                <a:cs typeface="Montserrat Medium"/>
                <a:sym typeface="Montserrat Medium"/>
              </a:rPr>
              <a:t>Business Survey 1</a:t>
            </a:r>
          </a:p>
          <a:p>
            <a:pPr marL="457200" lvl="0" indent="-355600" algn="l" rtl="0">
              <a:lnSpc>
                <a:spcPct val="163636"/>
              </a:lnSpc>
              <a:spcBef>
                <a:spcPts val="1000"/>
              </a:spcBef>
              <a:spcAft>
                <a:spcPts val="0"/>
              </a:spcAft>
              <a:buClr>
                <a:srgbClr val="FFFFFF"/>
              </a:buClr>
              <a:buSzPts val="2000"/>
              <a:buFont typeface="Montserrat Medium"/>
              <a:buChar char="●"/>
            </a:pPr>
            <a:r>
              <a:rPr lang="en" sz="2000" dirty="0" smtClean="0">
                <a:solidFill>
                  <a:srgbClr val="FFFFFF"/>
                </a:solidFill>
                <a:latin typeface="Montserrat Medium"/>
                <a:ea typeface="Montserrat Medium"/>
                <a:cs typeface="Montserrat Medium"/>
                <a:sym typeface="Montserrat Medium"/>
              </a:rPr>
              <a:t>CTCARES for Child C</a:t>
            </a:r>
            <a:r>
              <a:rPr lang="en-US" sz="2000" dirty="0" smtClean="0">
                <a:solidFill>
                  <a:srgbClr val="FFFFFF"/>
                </a:solidFill>
                <a:latin typeface="Montserrat Medium"/>
                <a:ea typeface="Montserrat Medium"/>
                <a:cs typeface="Montserrat Medium"/>
                <a:sym typeface="Montserrat Medium"/>
              </a:rPr>
              <a:t>a</a:t>
            </a:r>
            <a:r>
              <a:rPr lang="en" sz="2000" dirty="0" smtClean="0">
                <a:solidFill>
                  <a:srgbClr val="FFFFFF"/>
                </a:solidFill>
                <a:latin typeface="Montserrat Medium"/>
                <a:ea typeface="Montserrat Medium"/>
                <a:cs typeface="Montserrat Medium"/>
                <a:sym typeface="Montserrat Medium"/>
              </a:rPr>
              <a:t>re Businesses a</a:t>
            </a:r>
            <a:r>
              <a:rPr lang="en-US" sz="2000" dirty="0" smtClean="0">
                <a:solidFill>
                  <a:srgbClr val="FFFFFF"/>
                </a:solidFill>
                <a:latin typeface="Montserrat Medium"/>
                <a:ea typeface="Montserrat Medium"/>
                <a:cs typeface="Montserrat Medium"/>
                <a:sym typeface="Montserrat Medium"/>
              </a:rPr>
              <a:t>nd</a:t>
            </a:r>
            <a:r>
              <a:rPr lang="en" sz="2000" dirty="0" smtClean="0">
                <a:solidFill>
                  <a:srgbClr val="FFFFFF"/>
                </a:solidFill>
                <a:latin typeface="Montserrat Medium"/>
                <a:ea typeface="Montserrat Medium"/>
                <a:cs typeface="Montserrat Medium"/>
                <a:sym typeface="Montserrat Medium"/>
              </a:rPr>
              <a:t> the CarePackage</a:t>
            </a:r>
          </a:p>
          <a:p>
            <a:pPr marL="457200" lvl="0" indent="-355600" algn="l" rtl="0">
              <a:lnSpc>
                <a:spcPct val="163636"/>
              </a:lnSpc>
              <a:spcBef>
                <a:spcPts val="1000"/>
              </a:spcBef>
              <a:spcAft>
                <a:spcPts val="0"/>
              </a:spcAft>
              <a:buClr>
                <a:srgbClr val="FFFFFF"/>
              </a:buClr>
              <a:buSzPts val="2000"/>
              <a:buFont typeface="Montserrat Medium"/>
              <a:buChar char="●"/>
            </a:pPr>
            <a:r>
              <a:rPr lang="en" sz="2000" dirty="0" smtClean="0">
                <a:solidFill>
                  <a:srgbClr val="FFFFFF"/>
                </a:solidFill>
                <a:latin typeface="Montserrat Medium"/>
                <a:ea typeface="Montserrat Medium"/>
                <a:cs typeface="Montserrat Medium"/>
                <a:sym typeface="Montserrat Medium"/>
              </a:rPr>
              <a:t>Q&amp;A </a:t>
            </a:r>
            <a:endParaRPr sz="2000" dirty="0">
              <a:solidFill>
                <a:srgbClr val="FFFFFF"/>
              </a:solidFill>
              <a:latin typeface="Montserrat Medium"/>
              <a:ea typeface="Montserrat Medium"/>
              <a:cs typeface="Montserrat Medium"/>
              <a:sym typeface="Montserrat Medium"/>
            </a:endParaRPr>
          </a:p>
          <a:p>
            <a:pPr marL="0" lvl="0" indent="0" algn="l" rtl="0">
              <a:lnSpc>
                <a:spcPct val="163636"/>
              </a:lnSpc>
              <a:spcBef>
                <a:spcPts val="1000"/>
              </a:spcBef>
              <a:spcAft>
                <a:spcPts val="0"/>
              </a:spcAft>
              <a:buNone/>
            </a:pPr>
            <a:endParaRPr sz="1400" dirty="0">
              <a:solidFill>
                <a:srgbClr val="404040"/>
              </a:solidFill>
              <a:latin typeface="Montserrat Medium"/>
              <a:ea typeface="Montserrat Medium"/>
              <a:cs typeface="Montserrat Medium"/>
              <a:sym typeface="Montserrat Medium"/>
            </a:endParaRPr>
          </a:p>
          <a:p>
            <a:pPr marL="0" lvl="0" indent="0" algn="l" rtl="0">
              <a:lnSpc>
                <a:spcPct val="163636"/>
              </a:lnSpc>
              <a:spcBef>
                <a:spcPts val="1000"/>
              </a:spcBef>
              <a:spcAft>
                <a:spcPts val="0"/>
              </a:spcAft>
              <a:buClr>
                <a:schemeClr val="dk1"/>
              </a:buClr>
              <a:buSzPts val="1100"/>
              <a:buFont typeface="Arial"/>
              <a:buNone/>
            </a:pPr>
            <a:endParaRPr sz="1400" dirty="0">
              <a:solidFill>
                <a:srgbClr val="404040"/>
              </a:solidFill>
              <a:latin typeface="Montserrat Medium"/>
              <a:ea typeface="Montserrat Medium"/>
              <a:cs typeface="Montserrat Medium"/>
              <a:sym typeface="Montserrat Medium"/>
            </a:endParaRPr>
          </a:p>
          <a:p>
            <a:pPr marL="0" lvl="0" indent="0" algn="l" rtl="0">
              <a:spcBef>
                <a:spcPts val="0"/>
              </a:spcBef>
              <a:spcAft>
                <a:spcPts val="1600"/>
              </a:spcAft>
              <a:buNone/>
            </a:pPr>
            <a:endParaRPr dirty="0">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17098"/>
        </a:solidFill>
        <a:effectLst/>
      </p:bgPr>
    </p:bg>
    <p:spTree>
      <p:nvGrpSpPr>
        <p:cNvPr id="1" name="Shape 155"/>
        <p:cNvGrpSpPr/>
        <p:nvPr/>
      </p:nvGrpSpPr>
      <p:grpSpPr>
        <a:xfrm>
          <a:off x="0" y="0"/>
          <a:ext cx="0" cy="0"/>
          <a:chOff x="0" y="0"/>
          <a:chExt cx="0" cy="0"/>
        </a:xfrm>
      </p:grpSpPr>
      <p:pic>
        <p:nvPicPr>
          <p:cNvPr id="156" name="Google Shape;156;p24"/>
          <p:cNvPicPr preferRelativeResize="0"/>
          <p:nvPr/>
        </p:nvPicPr>
        <p:blipFill rotWithShape="1">
          <a:blip r:embed="rId3">
            <a:alphaModFix/>
          </a:blip>
          <a:srcRect t="18540"/>
          <a:stretch/>
        </p:blipFill>
        <p:spPr>
          <a:xfrm>
            <a:off x="-108339" y="385763"/>
            <a:ext cx="9360677" cy="5532223"/>
          </a:xfrm>
          <a:prstGeom prst="rect">
            <a:avLst/>
          </a:prstGeom>
          <a:noFill/>
          <a:ln>
            <a:noFill/>
          </a:ln>
        </p:spPr>
      </p:pic>
      <p:sp>
        <p:nvSpPr>
          <p:cNvPr id="157" name="Google Shape;157;p24"/>
          <p:cNvSpPr txBox="1">
            <a:spLocks noGrp="1"/>
          </p:cNvSpPr>
          <p:nvPr>
            <p:ph type="title"/>
          </p:nvPr>
        </p:nvSpPr>
        <p:spPr>
          <a:xfrm>
            <a:off x="326571" y="271462"/>
            <a:ext cx="8447315" cy="6143625"/>
          </a:xfrm>
          <a:prstGeom prst="rect">
            <a:avLst/>
          </a:prstGeom>
        </p:spPr>
        <p:txBody>
          <a:bodyPr spcFirstLastPara="1" wrap="square" lIns="91425" tIns="91425" rIns="91425" bIns="91425" anchor="t" anchorCtr="0">
            <a:noAutofit/>
          </a:bodyPr>
          <a:lstStyle/>
          <a:p>
            <a:r>
              <a:rPr lang="en-US" sz="2000" i="1" dirty="0">
                <a:solidFill>
                  <a:schemeClr val="bg1"/>
                </a:solidFill>
              </a:rPr>
              <a:t>“I have very little income coming </a:t>
            </a:r>
            <a:r>
              <a:rPr lang="en-US" sz="2000" i="1" dirty="0" smtClean="0">
                <a:solidFill>
                  <a:schemeClr val="bg1"/>
                </a:solidFill>
              </a:rPr>
              <a:t>in and I </a:t>
            </a:r>
            <a:r>
              <a:rPr lang="en-US" sz="2000" i="1" dirty="0">
                <a:solidFill>
                  <a:schemeClr val="bg1"/>
                </a:solidFill>
              </a:rPr>
              <a:t>am worried my program won’t survive</a:t>
            </a:r>
            <a:r>
              <a:rPr lang="en-US" sz="2000" i="1" dirty="0" smtClean="0">
                <a:solidFill>
                  <a:schemeClr val="bg1"/>
                </a:solidFill>
              </a:rPr>
              <a:t>.”</a:t>
            </a:r>
            <a:br>
              <a:rPr lang="en-US" sz="2000" i="1" dirty="0" smtClean="0">
                <a:solidFill>
                  <a:schemeClr val="bg1"/>
                </a:solidFill>
              </a:rPr>
            </a:br>
            <a:r>
              <a:rPr lang="en-US" sz="2000" i="1" dirty="0" smtClean="0">
                <a:solidFill>
                  <a:schemeClr val="bg1"/>
                </a:solidFill>
              </a:rPr>
              <a:t/>
            </a:r>
            <a:br>
              <a:rPr lang="en-US" sz="2000" i="1" dirty="0" smtClean="0">
                <a:solidFill>
                  <a:schemeClr val="bg1"/>
                </a:solidFill>
              </a:rPr>
            </a:br>
            <a:r>
              <a:rPr lang="en-US" sz="2000" i="1" dirty="0" smtClean="0">
                <a:solidFill>
                  <a:schemeClr val="bg1"/>
                </a:solidFill>
              </a:rPr>
              <a:t>“ideas </a:t>
            </a:r>
            <a:r>
              <a:rPr lang="en-US" sz="2000" i="1" dirty="0">
                <a:solidFill>
                  <a:schemeClr val="bg1"/>
                </a:solidFill>
              </a:rPr>
              <a:t>on disinfecting and keeping little ones from putting things in mouths and not sharing. Keeping children safe.” </a:t>
            </a:r>
            <a:r>
              <a:rPr lang="en-US" sz="2000" i="1" dirty="0" smtClean="0">
                <a:solidFill>
                  <a:schemeClr val="bg1"/>
                </a:solidFill>
              </a:rPr>
              <a:t/>
            </a:r>
            <a:br>
              <a:rPr lang="en-US" sz="2000" i="1" dirty="0" smtClean="0">
                <a:solidFill>
                  <a:schemeClr val="bg1"/>
                </a:solidFill>
              </a:rPr>
            </a:br>
            <a:r>
              <a:rPr lang="en-US" sz="2000" i="1" dirty="0" smtClean="0">
                <a:solidFill>
                  <a:schemeClr val="bg1"/>
                </a:solidFill>
              </a:rPr>
              <a:t/>
            </a:r>
            <a:br>
              <a:rPr lang="en-US" sz="2000" i="1" dirty="0" smtClean="0">
                <a:solidFill>
                  <a:schemeClr val="bg1"/>
                </a:solidFill>
              </a:rPr>
            </a:br>
            <a:r>
              <a:rPr lang="en-US" sz="2000" i="1" dirty="0" smtClean="0">
                <a:solidFill>
                  <a:schemeClr val="bg1"/>
                </a:solidFill>
              </a:rPr>
              <a:t> “Gloves!”</a:t>
            </a:r>
            <a:br>
              <a:rPr lang="en-US" sz="2000" i="1" dirty="0" smtClean="0">
                <a:solidFill>
                  <a:schemeClr val="bg1"/>
                </a:solidFill>
              </a:rPr>
            </a:br>
            <a:r>
              <a:rPr lang="en-US" sz="2000" i="1" dirty="0" smtClean="0">
                <a:solidFill>
                  <a:schemeClr val="bg1"/>
                </a:solidFill>
              </a:rPr>
              <a:t/>
            </a:r>
            <a:br>
              <a:rPr lang="en-US" sz="2000" i="1" dirty="0" smtClean="0">
                <a:solidFill>
                  <a:schemeClr val="bg1"/>
                </a:solidFill>
              </a:rPr>
            </a:br>
            <a:r>
              <a:rPr lang="en-US" sz="2000" i="1" dirty="0" smtClean="0">
                <a:solidFill>
                  <a:schemeClr val="bg1"/>
                </a:solidFill>
              </a:rPr>
              <a:t>“I </a:t>
            </a:r>
            <a:r>
              <a:rPr lang="en-US" sz="2000" i="1" dirty="0">
                <a:solidFill>
                  <a:schemeClr val="bg1"/>
                </a:solidFill>
              </a:rPr>
              <a:t>don't understand much of that [</a:t>
            </a:r>
            <a:r>
              <a:rPr lang="en-US" sz="2000" i="1" dirty="0" smtClean="0">
                <a:solidFill>
                  <a:schemeClr val="bg1"/>
                </a:solidFill>
              </a:rPr>
              <a:t>applying </a:t>
            </a:r>
            <a:r>
              <a:rPr lang="en-US" sz="2000" i="1" dirty="0">
                <a:solidFill>
                  <a:schemeClr val="bg1"/>
                </a:solidFill>
              </a:rPr>
              <a:t>for </a:t>
            </a:r>
            <a:r>
              <a:rPr lang="en-US" sz="2000" i="1" dirty="0" smtClean="0">
                <a:solidFill>
                  <a:schemeClr val="bg1"/>
                </a:solidFill>
              </a:rPr>
              <a:t>assistance], I'm </a:t>
            </a:r>
            <a:r>
              <a:rPr lang="en-US" sz="2000" i="1" dirty="0">
                <a:solidFill>
                  <a:schemeClr val="bg1"/>
                </a:solidFill>
              </a:rPr>
              <a:t>afraid of having debts</a:t>
            </a:r>
            <a:r>
              <a:rPr lang="en-US" sz="2000" i="1" dirty="0" smtClean="0">
                <a:solidFill>
                  <a:schemeClr val="bg1"/>
                </a:solidFill>
              </a:rPr>
              <a:t>.”</a:t>
            </a:r>
            <a:br>
              <a:rPr lang="en-US" sz="2000" i="1" dirty="0" smtClean="0">
                <a:solidFill>
                  <a:schemeClr val="bg1"/>
                </a:solidFill>
              </a:rPr>
            </a:br>
            <a:r>
              <a:rPr lang="en-US" sz="2000" i="1" dirty="0" smtClean="0">
                <a:solidFill>
                  <a:schemeClr val="bg1"/>
                </a:solidFill>
              </a:rPr>
              <a:t/>
            </a:r>
            <a:br>
              <a:rPr lang="en-US" sz="2000" i="1" dirty="0" smtClean="0">
                <a:solidFill>
                  <a:schemeClr val="bg1"/>
                </a:solidFill>
              </a:rPr>
            </a:br>
            <a:r>
              <a:rPr lang="en-US" sz="2000" i="1" dirty="0" smtClean="0">
                <a:solidFill>
                  <a:schemeClr val="bg1"/>
                </a:solidFill>
              </a:rPr>
              <a:t>“We </a:t>
            </a:r>
            <a:r>
              <a:rPr lang="en-US" sz="2000" i="1" dirty="0">
                <a:solidFill>
                  <a:schemeClr val="bg1"/>
                </a:solidFill>
              </a:rPr>
              <a:t>stopped taking in tuition and we stopped paying </a:t>
            </a:r>
            <a:r>
              <a:rPr lang="en-US" sz="2000" i="1" dirty="0" smtClean="0">
                <a:solidFill>
                  <a:schemeClr val="bg1"/>
                </a:solidFill>
              </a:rPr>
              <a:t>teachers… If I </a:t>
            </a:r>
            <a:r>
              <a:rPr lang="en-US" sz="2000" i="1" dirty="0">
                <a:solidFill>
                  <a:schemeClr val="bg1"/>
                </a:solidFill>
              </a:rPr>
              <a:t>could get a grant to pay them I would love it but I cannot afford a loan</a:t>
            </a:r>
            <a:r>
              <a:rPr lang="en-US" sz="2000" i="1" dirty="0" smtClean="0">
                <a:solidFill>
                  <a:schemeClr val="bg1"/>
                </a:solidFill>
              </a:rPr>
              <a:t>.”</a:t>
            </a:r>
            <a:br>
              <a:rPr lang="en-US" sz="2000" i="1" dirty="0" smtClean="0">
                <a:solidFill>
                  <a:schemeClr val="bg1"/>
                </a:solidFill>
              </a:rPr>
            </a:br>
            <a:r>
              <a:rPr lang="en-US" sz="2000" dirty="0">
                <a:solidFill>
                  <a:schemeClr val="bg1"/>
                </a:solidFill>
              </a:rPr>
              <a:t/>
            </a:r>
            <a:br>
              <a:rPr lang="en-US" sz="2000" dirty="0">
                <a:solidFill>
                  <a:schemeClr val="bg1"/>
                </a:solidFill>
              </a:rPr>
            </a:br>
            <a:r>
              <a:rPr lang="en-US" sz="2000" dirty="0" smtClean="0">
                <a:solidFill>
                  <a:schemeClr val="tx1"/>
                </a:solidFill>
              </a:rPr>
              <a:t>“The </a:t>
            </a:r>
            <a:r>
              <a:rPr lang="en-US" sz="2000" dirty="0"/>
              <a:t>current ECE business model isn’t designed for sustainability and the reality is that many child care centers will find it difficult, if not impossible, to re-open after the pandemic has subsided. We have a responsibility, as a field, to think ahead and use recovery grants, loans and TA to help address key structural </a:t>
            </a:r>
            <a:r>
              <a:rPr lang="en-US" sz="2000" dirty="0" smtClean="0"/>
              <a:t>issues.”</a:t>
            </a:r>
            <a:br>
              <a:rPr lang="en-US" sz="2000" dirty="0" smtClean="0"/>
            </a:br>
            <a:r>
              <a:rPr lang="en-US" sz="2000" dirty="0" smtClean="0"/>
              <a:t>-Louise Stoney</a:t>
            </a:r>
            <a:r>
              <a:rPr lang="en-US" dirty="0"/>
              <a:t/>
            </a:r>
            <a:br>
              <a:rPr lang="en-US" dirty="0"/>
            </a:br>
            <a:r>
              <a:rPr lang="en-US" dirty="0" smtClean="0"/>
              <a:t/>
            </a:r>
            <a:br>
              <a:rPr lang="en-US" dirty="0" smtClean="0"/>
            </a:br>
            <a:r>
              <a:rPr lang="en-US" dirty="0" smtClean="0"/>
              <a:t/>
            </a:r>
            <a:br>
              <a:rPr lang="en-US" dirty="0" smtClean="0"/>
            </a:br>
            <a:r>
              <a:rPr lang="en-US" dirty="0"/>
              <a:t/>
            </a:r>
            <a:br>
              <a:rPr lang="en-US" dirty="0"/>
            </a:br>
            <a:endParaRPr sz="3000" dirty="0">
              <a:solidFill>
                <a:srgbClr val="FFFFFF"/>
              </a:solidFill>
              <a:latin typeface="Montserrat ExtraBold"/>
              <a:ea typeface="Montserrat ExtraBold"/>
              <a:cs typeface="Montserrat ExtraBold"/>
              <a:sym typeface="Montserrat ExtraBold"/>
            </a:endParaRPr>
          </a:p>
        </p:txBody>
      </p:sp>
      <p:sp>
        <p:nvSpPr>
          <p:cNvPr id="158" name="Google Shape;158;p24"/>
          <p:cNvSpPr txBox="1">
            <a:spLocks noGrp="1"/>
          </p:cNvSpPr>
          <p:nvPr>
            <p:ph type="body" idx="1"/>
          </p:nvPr>
        </p:nvSpPr>
        <p:spPr>
          <a:xfrm>
            <a:off x="1386323" y="5729287"/>
            <a:ext cx="7130400" cy="175537"/>
          </a:xfrm>
          <a:prstGeom prst="rect">
            <a:avLst/>
          </a:prstGeom>
        </p:spPr>
        <p:txBody>
          <a:bodyPr spcFirstLastPara="1" wrap="square" lIns="91425" tIns="91425" rIns="91425" bIns="91425" anchor="t" anchorCtr="0">
            <a:noAutofit/>
          </a:bodyPr>
          <a:lstStyle/>
          <a:p>
            <a:pPr marL="0" lvl="0" indent="0" algn="l" rtl="0">
              <a:lnSpc>
                <a:spcPct val="163636"/>
              </a:lnSpc>
              <a:spcBef>
                <a:spcPts val="1000"/>
              </a:spcBef>
              <a:spcAft>
                <a:spcPts val="0"/>
              </a:spcAft>
              <a:buNone/>
            </a:pPr>
            <a:endParaRPr lang="en-US" sz="1400" dirty="0" smtClean="0">
              <a:solidFill>
                <a:srgbClr val="404040"/>
              </a:solidFill>
              <a:latin typeface="Montserrat Medium"/>
              <a:ea typeface="Montserrat Medium"/>
              <a:cs typeface="Montserrat Medium"/>
              <a:sym typeface="Montserrat Medium"/>
            </a:endParaRPr>
          </a:p>
          <a:p>
            <a:pPr marL="0" lvl="0" indent="0" algn="l" rtl="0">
              <a:lnSpc>
                <a:spcPct val="163636"/>
              </a:lnSpc>
              <a:spcBef>
                <a:spcPts val="1000"/>
              </a:spcBef>
              <a:spcAft>
                <a:spcPts val="0"/>
              </a:spcAft>
              <a:buNone/>
            </a:pPr>
            <a:endParaRPr sz="1400" dirty="0">
              <a:solidFill>
                <a:srgbClr val="404040"/>
              </a:solidFill>
              <a:latin typeface="Montserrat Medium"/>
              <a:ea typeface="Montserrat Medium"/>
              <a:cs typeface="Montserrat Medium"/>
              <a:sym typeface="Montserrat Medium"/>
            </a:endParaRPr>
          </a:p>
          <a:p>
            <a:pPr marL="0" lvl="0" indent="0" algn="l" rtl="0">
              <a:lnSpc>
                <a:spcPct val="163636"/>
              </a:lnSpc>
              <a:spcBef>
                <a:spcPts val="1000"/>
              </a:spcBef>
              <a:spcAft>
                <a:spcPts val="0"/>
              </a:spcAft>
              <a:buClr>
                <a:schemeClr val="dk1"/>
              </a:buClr>
              <a:buSzPts val="1100"/>
              <a:buFont typeface="Arial"/>
              <a:buNone/>
            </a:pPr>
            <a:endParaRPr sz="1400" dirty="0">
              <a:solidFill>
                <a:srgbClr val="404040"/>
              </a:solidFill>
              <a:latin typeface="Montserrat Medium"/>
              <a:ea typeface="Montserrat Medium"/>
              <a:cs typeface="Montserrat Medium"/>
              <a:sym typeface="Montserrat Medium"/>
            </a:endParaRPr>
          </a:p>
          <a:p>
            <a:pPr marL="0" lvl="0" indent="0" algn="l" rtl="0">
              <a:spcBef>
                <a:spcPts val="0"/>
              </a:spcBef>
              <a:spcAft>
                <a:spcPts val="1600"/>
              </a:spcAft>
              <a:buNone/>
            </a:pPr>
            <a:endParaRPr dirty="0">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5"/>
          <p:cNvPicPr preferRelativeResize="0"/>
          <p:nvPr/>
        </p:nvPicPr>
        <p:blipFill rotWithShape="1">
          <a:blip r:embed="rId3">
            <a:alphaModFix/>
          </a:blip>
          <a:srcRect t="2657"/>
          <a:stretch/>
        </p:blipFill>
        <p:spPr>
          <a:xfrm>
            <a:off x="0" y="0"/>
            <a:ext cx="9144000" cy="6857999"/>
          </a:xfrm>
          <a:prstGeom prst="rect">
            <a:avLst/>
          </a:prstGeom>
          <a:noFill/>
          <a:ln>
            <a:noFill/>
          </a:ln>
        </p:spPr>
      </p:pic>
      <p:sp>
        <p:nvSpPr>
          <p:cNvPr id="72" name="Google Shape;72;p15"/>
          <p:cNvSpPr/>
          <p:nvPr/>
        </p:nvSpPr>
        <p:spPr>
          <a:xfrm>
            <a:off x="-9250" y="5182850"/>
            <a:ext cx="9144000" cy="1674900"/>
          </a:xfrm>
          <a:prstGeom prst="rtTriangle">
            <a:avLst/>
          </a:prstGeom>
          <a:solidFill>
            <a:srgbClr val="917098">
              <a:alpha val="4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15"/>
          <p:cNvSpPr/>
          <p:nvPr/>
        </p:nvSpPr>
        <p:spPr>
          <a:xfrm flipH="1">
            <a:off x="6398150" y="4753200"/>
            <a:ext cx="2780700" cy="2104800"/>
          </a:xfrm>
          <a:prstGeom prst="rtTriangle">
            <a:avLst/>
          </a:prstGeom>
          <a:solidFill>
            <a:srgbClr val="5E236C">
              <a:alpha val="5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15"/>
          <p:cNvSpPr txBox="1">
            <a:spLocks noGrp="1"/>
          </p:cNvSpPr>
          <p:nvPr>
            <p:ph type="title"/>
          </p:nvPr>
        </p:nvSpPr>
        <p:spPr>
          <a:xfrm>
            <a:off x="441960" y="411480"/>
            <a:ext cx="8107680" cy="51428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rgbClr val="3B3838"/>
                </a:solidFill>
                <a:latin typeface="Montserrat ExtraBold" panose="020B0604020202020204" charset="0"/>
                <a:ea typeface="Montserrat SemiBold"/>
                <a:cs typeface="Montserrat SemiBold"/>
                <a:sym typeface="Montserrat SemiBold"/>
              </a:rPr>
              <a:t>ESF14 RECOVERY - GUIDING </a:t>
            </a:r>
            <a:r>
              <a:rPr lang="en" dirty="0">
                <a:solidFill>
                  <a:srgbClr val="3B3838"/>
                </a:solidFill>
                <a:latin typeface="Montserrat ExtraBold" panose="020B0604020202020204" charset="0"/>
                <a:ea typeface="Montserrat SemiBold"/>
                <a:cs typeface="Montserrat SemiBold"/>
                <a:sym typeface="Montserrat SemiBold"/>
              </a:rPr>
              <a:t>PRINCIPLES</a:t>
            </a:r>
            <a:endParaRPr dirty="0">
              <a:latin typeface="Montserrat ExtraBold" panose="020B0604020202020204" charset="0"/>
              <a:ea typeface="Montserrat SemiBold"/>
              <a:cs typeface="Montserrat SemiBold"/>
              <a:sym typeface="Montserrat SemiBold"/>
            </a:endParaRPr>
          </a:p>
        </p:txBody>
      </p:sp>
      <p:sp>
        <p:nvSpPr>
          <p:cNvPr id="75" name="Google Shape;75;p15"/>
          <p:cNvSpPr txBox="1">
            <a:spLocks noGrp="1"/>
          </p:cNvSpPr>
          <p:nvPr>
            <p:ph type="body" idx="1"/>
          </p:nvPr>
        </p:nvSpPr>
        <p:spPr>
          <a:xfrm>
            <a:off x="583075" y="1234440"/>
            <a:ext cx="7808125" cy="5135760"/>
          </a:xfrm>
          <a:prstGeom prst="rect">
            <a:avLst/>
          </a:prstGeom>
        </p:spPr>
        <p:txBody>
          <a:bodyPr spcFirstLastPara="1" wrap="square" lIns="91425" tIns="91425" rIns="91425" bIns="91425" anchor="t" anchorCtr="0">
            <a:noAutofit/>
          </a:bodyPr>
          <a:lstStyle/>
          <a:p>
            <a:pPr lvl="0">
              <a:spcAft>
                <a:spcPts val="600"/>
              </a:spcAft>
            </a:pPr>
            <a:r>
              <a:rPr lang="en-US" sz="2000" dirty="0">
                <a:latin typeface="Montserrat SemiBold" panose="020B0604020202020204" charset="0"/>
              </a:rPr>
              <a:t>Health and safety of children, families, staff, partners  </a:t>
            </a:r>
          </a:p>
          <a:p>
            <a:pPr lvl="0">
              <a:lnSpc>
                <a:spcPct val="100000"/>
              </a:lnSpc>
              <a:spcAft>
                <a:spcPts val="600"/>
              </a:spcAft>
            </a:pPr>
            <a:r>
              <a:rPr lang="en-US" sz="2000" dirty="0" smtClean="0">
                <a:latin typeface="Montserrat SemiBold" panose="020B0604020202020204" charset="0"/>
              </a:rPr>
              <a:t>Maintain </a:t>
            </a:r>
            <a:r>
              <a:rPr lang="en-US" sz="2000" dirty="0">
                <a:latin typeface="Montserrat SemiBold" panose="020B0604020202020204" charset="0"/>
              </a:rPr>
              <a:t>and expand access to high quality </a:t>
            </a:r>
            <a:r>
              <a:rPr lang="en-US" sz="2000" dirty="0" smtClean="0">
                <a:latin typeface="Montserrat SemiBold" panose="020B0604020202020204" charset="0"/>
              </a:rPr>
              <a:t>programs </a:t>
            </a:r>
            <a:endParaRPr lang="en-US" sz="2000" dirty="0">
              <a:latin typeface="Montserrat SemiBold" panose="020B0604020202020204" charset="0"/>
            </a:endParaRPr>
          </a:p>
          <a:p>
            <a:pPr lvl="1">
              <a:lnSpc>
                <a:spcPct val="100000"/>
              </a:lnSpc>
              <a:spcBef>
                <a:spcPts val="600"/>
              </a:spcBef>
            </a:pPr>
            <a:r>
              <a:rPr lang="en-US" sz="1800" dirty="0">
                <a:latin typeface="Montserrat SemiBold" panose="020B0604020202020204" charset="0"/>
              </a:rPr>
              <a:t>F</a:t>
            </a:r>
            <a:r>
              <a:rPr lang="en-US" sz="1800" dirty="0" smtClean="0">
                <a:latin typeface="Montserrat SemiBold" panose="020B0604020202020204" charset="0"/>
              </a:rPr>
              <a:t>inancial support to </a:t>
            </a:r>
            <a:r>
              <a:rPr lang="en-US" sz="1800" dirty="0">
                <a:latin typeface="Montserrat SemiBold" panose="020B0604020202020204" charset="0"/>
              </a:rPr>
              <a:t>retain and stabilize </a:t>
            </a:r>
            <a:r>
              <a:rPr lang="en-US" sz="1800" dirty="0" smtClean="0">
                <a:latin typeface="Montserrat SemiBold" panose="020B0604020202020204" charset="0"/>
              </a:rPr>
              <a:t>programs</a:t>
            </a:r>
          </a:p>
          <a:p>
            <a:pPr lvl="1">
              <a:lnSpc>
                <a:spcPct val="100000"/>
              </a:lnSpc>
              <a:spcBef>
                <a:spcPts val="600"/>
              </a:spcBef>
            </a:pPr>
            <a:r>
              <a:rPr lang="en-US" sz="1800" dirty="0" smtClean="0">
                <a:latin typeface="Montserrat SemiBold" panose="020B0604020202020204" charset="0"/>
              </a:rPr>
              <a:t>Stabilize workforce</a:t>
            </a:r>
            <a:endParaRPr lang="en-US" sz="1800" dirty="0">
              <a:latin typeface="Montserrat SemiBold" panose="020B0604020202020204" charset="0"/>
            </a:endParaRPr>
          </a:p>
          <a:p>
            <a:pPr lvl="1">
              <a:lnSpc>
                <a:spcPct val="100000"/>
              </a:lnSpc>
              <a:spcBef>
                <a:spcPts val="600"/>
              </a:spcBef>
            </a:pPr>
            <a:r>
              <a:rPr lang="en-US" sz="1800" dirty="0" smtClean="0">
                <a:latin typeface="Montserrat SemiBold" panose="020B0604020202020204" charset="0"/>
              </a:rPr>
              <a:t>Strengthen business health and quality of programs</a:t>
            </a:r>
            <a:endParaRPr lang="en-US" sz="1800" dirty="0">
              <a:latin typeface="Montserrat SemiBold" panose="020B0604020202020204" charset="0"/>
            </a:endParaRPr>
          </a:p>
          <a:p>
            <a:pPr lvl="1">
              <a:lnSpc>
                <a:spcPct val="100000"/>
              </a:lnSpc>
              <a:spcBef>
                <a:spcPts val="600"/>
              </a:spcBef>
              <a:spcAft>
                <a:spcPts val="1200"/>
              </a:spcAft>
            </a:pPr>
            <a:r>
              <a:rPr lang="en-US" sz="1800" dirty="0" smtClean="0">
                <a:latin typeface="Montserrat SemiBold" panose="020B0604020202020204" charset="0"/>
              </a:rPr>
              <a:t>Build capacity (mindful </a:t>
            </a:r>
            <a:r>
              <a:rPr lang="en-US" sz="1800" dirty="0">
                <a:latin typeface="Montserrat SemiBold" panose="020B0604020202020204" charset="0"/>
              </a:rPr>
              <a:t>of </a:t>
            </a:r>
            <a:r>
              <a:rPr lang="en-US" sz="1800" dirty="0" smtClean="0">
                <a:latin typeface="Montserrat SemiBold" panose="020B0604020202020204" charset="0"/>
              </a:rPr>
              <a:t>settings, ages, </a:t>
            </a:r>
            <a:r>
              <a:rPr lang="en-US" sz="1800" dirty="0">
                <a:latin typeface="Montserrat SemiBold" panose="020B0604020202020204" charset="0"/>
              </a:rPr>
              <a:t>and </a:t>
            </a:r>
            <a:r>
              <a:rPr lang="en-US" sz="1800" dirty="0" smtClean="0">
                <a:latin typeface="Montserrat SemiBold" panose="020B0604020202020204" charset="0"/>
              </a:rPr>
              <a:t>gaps)</a:t>
            </a:r>
          </a:p>
          <a:p>
            <a:pPr>
              <a:lnSpc>
                <a:spcPct val="100000"/>
              </a:lnSpc>
              <a:spcAft>
                <a:spcPts val="600"/>
              </a:spcAft>
            </a:pPr>
            <a:r>
              <a:rPr lang="en-US" sz="2000" dirty="0" smtClean="0">
                <a:latin typeface="Montserrat SemiBold" panose="020B0604020202020204" charset="0"/>
              </a:rPr>
              <a:t>Continuity </a:t>
            </a:r>
            <a:r>
              <a:rPr lang="en-US" sz="2000" dirty="0">
                <a:latin typeface="Montserrat SemiBold" panose="020B0604020202020204" charset="0"/>
              </a:rPr>
              <a:t>of care: same </a:t>
            </a:r>
            <a:r>
              <a:rPr lang="en-US" sz="2000" dirty="0" smtClean="0">
                <a:latin typeface="Montserrat SemiBold" panose="020B0604020202020204" charset="0"/>
              </a:rPr>
              <a:t>child / teacher / </a:t>
            </a:r>
            <a:r>
              <a:rPr lang="en-US" sz="2000" dirty="0">
                <a:latin typeface="Montserrat SemiBold" panose="020B0604020202020204" charset="0"/>
              </a:rPr>
              <a:t>program</a:t>
            </a:r>
          </a:p>
          <a:p>
            <a:pPr>
              <a:lnSpc>
                <a:spcPct val="100000"/>
              </a:lnSpc>
              <a:spcAft>
                <a:spcPts val="600"/>
              </a:spcAft>
            </a:pPr>
            <a:r>
              <a:rPr lang="en-US" sz="2000" dirty="0" smtClean="0">
                <a:latin typeface="Montserrat SemiBold" panose="020B0604020202020204" charset="0"/>
              </a:rPr>
              <a:t>Partner </a:t>
            </a:r>
            <a:r>
              <a:rPr lang="en-US" sz="2000" dirty="0">
                <a:latin typeface="Montserrat SemiBold" panose="020B0604020202020204" charset="0"/>
              </a:rPr>
              <a:t>to ensure all voices are </a:t>
            </a:r>
            <a:r>
              <a:rPr lang="en-US" sz="2000" dirty="0" smtClean="0">
                <a:latin typeface="Montserrat SemiBold" panose="020B0604020202020204" charset="0"/>
              </a:rPr>
              <a:t>represented</a:t>
            </a:r>
            <a:endParaRPr lang="en-US" sz="2000" dirty="0">
              <a:latin typeface="Montserrat SemiBold" panose="020B0604020202020204" charset="0"/>
            </a:endParaRPr>
          </a:p>
          <a:p>
            <a:pPr>
              <a:lnSpc>
                <a:spcPct val="100000"/>
              </a:lnSpc>
              <a:spcAft>
                <a:spcPts val="600"/>
              </a:spcAft>
            </a:pPr>
            <a:r>
              <a:rPr lang="en-US" sz="2000" dirty="0" smtClean="0">
                <a:latin typeface="Montserrat SemiBold" panose="020B0604020202020204" charset="0"/>
              </a:rPr>
              <a:t>Overall </a:t>
            </a:r>
            <a:r>
              <a:rPr lang="en-US" sz="2000" dirty="0">
                <a:latin typeface="Montserrat SemiBold" panose="020B0604020202020204" charset="0"/>
              </a:rPr>
              <a:t>operational </a:t>
            </a:r>
            <a:r>
              <a:rPr lang="en-US" sz="2000" dirty="0" smtClean="0">
                <a:latin typeface="Montserrat SemiBold" panose="020B0604020202020204" charset="0"/>
              </a:rPr>
              <a:t>simplicity</a:t>
            </a:r>
            <a:endParaRPr sz="2000" dirty="0">
              <a:solidFill>
                <a:srgbClr val="3B3838"/>
              </a:solidFill>
              <a:latin typeface="Montserrat SemiBold" panose="020B0604020202020204" charset="0"/>
              <a:ea typeface="Montserrat Medium"/>
              <a:cs typeface="Montserrat Medium"/>
              <a:sym typeface="Montserrat Medium"/>
            </a:endParaRPr>
          </a:p>
          <a:p>
            <a:pPr marL="0" lvl="0" indent="0" algn="l" rtl="0">
              <a:lnSpc>
                <a:spcPct val="163636"/>
              </a:lnSpc>
              <a:spcBef>
                <a:spcPts val="1000"/>
              </a:spcBef>
              <a:spcAft>
                <a:spcPts val="0"/>
              </a:spcAft>
              <a:buClr>
                <a:schemeClr val="dk1"/>
              </a:buClr>
              <a:buSzPts val="1100"/>
              <a:buFont typeface="Arial"/>
              <a:buNone/>
            </a:pPr>
            <a:endParaRPr sz="1200" dirty="0">
              <a:solidFill>
                <a:srgbClr val="404040"/>
              </a:solidFill>
              <a:latin typeface="Montserrat Medium"/>
              <a:ea typeface="Montserrat Medium"/>
              <a:cs typeface="Montserrat Medium"/>
              <a:sym typeface="Montserrat Medium"/>
            </a:endParaRPr>
          </a:p>
          <a:p>
            <a:pPr marL="0" lvl="0" indent="0" algn="l" rtl="0">
              <a:spcBef>
                <a:spcPts val="0"/>
              </a:spcBef>
              <a:spcAft>
                <a:spcPts val="1600"/>
              </a:spcAft>
              <a:buNone/>
            </a:pPr>
            <a:endParaRPr sz="1200" dirty="0">
              <a:latin typeface="Montserrat Medium"/>
              <a:ea typeface="Montserrat Medium"/>
              <a:cs typeface="Montserrat Medium"/>
              <a:sym typeface="Montserrat Medium"/>
            </a:endParaRPr>
          </a:p>
        </p:txBody>
      </p:sp>
      <p:pic>
        <p:nvPicPr>
          <p:cNvPr id="76" name="Google Shape;76;p15"/>
          <p:cNvPicPr preferRelativeResize="0"/>
          <p:nvPr/>
        </p:nvPicPr>
        <p:blipFill>
          <a:blip r:embed="rId4">
            <a:alphaModFix/>
          </a:blip>
          <a:stretch>
            <a:fillRect/>
          </a:stretch>
        </p:blipFill>
        <p:spPr>
          <a:xfrm>
            <a:off x="175638" y="5502800"/>
            <a:ext cx="1046250" cy="1046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9"/>
          <p:cNvPicPr preferRelativeResize="0"/>
          <p:nvPr/>
        </p:nvPicPr>
        <p:blipFill rotWithShape="1">
          <a:blip r:embed="rId3">
            <a:alphaModFix/>
          </a:blip>
          <a:srcRect t="2657"/>
          <a:stretch/>
        </p:blipFill>
        <p:spPr>
          <a:xfrm>
            <a:off x="0" y="0"/>
            <a:ext cx="9144000" cy="6857999"/>
          </a:xfrm>
          <a:prstGeom prst="rect">
            <a:avLst/>
          </a:prstGeom>
          <a:noFill/>
          <a:ln>
            <a:noFill/>
          </a:ln>
        </p:spPr>
      </p:pic>
      <p:sp>
        <p:nvSpPr>
          <p:cNvPr id="110" name="Google Shape;110;p19"/>
          <p:cNvSpPr txBox="1">
            <a:spLocks noGrp="1"/>
          </p:cNvSpPr>
          <p:nvPr>
            <p:ph type="body" idx="1"/>
          </p:nvPr>
        </p:nvSpPr>
        <p:spPr>
          <a:xfrm>
            <a:off x="583075" y="1712563"/>
            <a:ext cx="7783685" cy="3905573"/>
          </a:xfrm>
          <a:prstGeom prst="rect">
            <a:avLst/>
          </a:prstGeom>
        </p:spPr>
        <p:txBody>
          <a:bodyPr spcFirstLastPara="1" wrap="square" lIns="91425" tIns="91425" rIns="91425" bIns="91425" anchor="t" anchorCtr="0">
            <a:noAutofit/>
          </a:bodyPr>
          <a:lstStyle/>
          <a:p>
            <a:pPr>
              <a:spcAft>
                <a:spcPts val="600"/>
              </a:spcAft>
            </a:pPr>
            <a:r>
              <a:rPr lang="en-US" sz="2000" b="1" dirty="0">
                <a:latin typeface="Montserrat SemiBold" panose="020B0604020202020204" charset="0"/>
              </a:rPr>
              <a:t>Your input shaped this package – you were generous with your sharing and we deeply appreciate it</a:t>
            </a:r>
            <a:r>
              <a:rPr lang="en-US" sz="2000" b="1" dirty="0" smtClean="0">
                <a:latin typeface="Montserrat SemiBold" panose="020B0604020202020204" charset="0"/>
              </a:rPr>
              <a:t>.</a:t>
            </a:r>
            <a:endParaRPr lang="en-US" sz="2000" dirty="0" smtClean="0">
              <a:latin typeface="Montserrat SemiBold" panose="020B0604020202020204" charset="0"/>
            </a:endParaRPr>
          </a:p>
          <a:p>
            <a:pPr>
              <a:spcAft>
                <a:spcPts val="600"/>
              </a:spcAft>
            </a:pPr>
            <a:r>
              <a:rPr lang="en-US" sz="2000" dirty="0" smtClean="0">
                <a:latin typeface="Montserrat SemiBold" panose="020B0604020202020204" charset="0"/>
              </a:rPr>
              <a:t>The </a:t>
            </a:r>
            <a:r>
              <a:rPr lang="en-US" sz="2000" dirty="0">
                <a:latin typeface="Montserrat SemiBold" panose="020B0604020202020204" charset="0"/>
              </a:rPr>
              <a:t>survey was open May 5-18, 2020</a:t>
            </a:r>
          </a:p>
          <a:p>
            <a:pPr>
              <a:spcAft>
                <a:spcPts val="600"/>
              </a:spcAft>
            </a:pPr>
            <a:r>
              <a:rPr lang="en-US" sz="2000" dirty="0">
                <a:latin typeface="Montserrat SemiBold" panose="020B0604020202020204" charset="0"/>
              </a:rPr>
              <a:t>Licensed family child care homes, group homes, and centers (DCFH, DCGH, DCCC) and license exempt state funded </a:t>
            </a:r>
            <a:r>
              <a:rPr lang="en-US" sz="2000" dirty="0" smtClean="0">
                <a:latin typeface="Montserrat SemiBold" panose="020B0604020202020204" charset="0"/>
              </a:rPr>
              <a:t>programs </a:t>
            </a:r>
            <a:r>
              <a:rPr lang="en-US" sz="2000" dirty="0">
                <a:latin typeface="Montserrat SemiBold" panose="020B0604020202020204" charset="0"/>
              </a:rPr>
              <a:t>emailed specific links to the survey.</a:t>
            </a:r>
          </a:p>
          <a:p>
            <a:pPr>
              <a:spcAft>
                <a:spcPts val="600"/>
              </a:spcAft>
            </a:pPr>
            <a:r>
              <a:rPr lang="en-US" sz="2000" dirty="0">
                <a:latin typeface="Montserrat SemiBold" panose="020B0604020202020204" charset="0"/>
              </a:rPr>
              <a:t>Responses </a:t>
            </a:r>
            <a:r>
              <a:rPr lang="en-US" sz="2000" dirty="0" smtClean="0">
                <a:latin typeface="Montserrat SemiBold" panose="020B0604020202020204" charset="0"/>
              </a:rPr>
              <a:t>voluntary</a:t>
            </a:r>
            <a:r>
              <a:rPr lang="en-US" sz="2000" dirty="0">
                <a:latin typeface="Montserrat SemiBold" panose="020B0604020202020204" charset="0"/>
              </a:rPr>
              <a:t>.</a:t>
            </a:r>
          </a:p>
          <a:p>
            <a:pPr>
              <a:spcAft>
                <a:spcPts val="600"/>
              </a:spcAft>
            </a:pPr>
            <a:r>
              <a:rPr lang="en-US" sz="2000" dirty="0">
                <a:latin typeface="Montserrat SemiBold" panose="020B0604020202020204" charset="0"/>
              </a:rPr>
              <a:t>1,548 programs responded </a:t>
            </a:r>
            <a:r>
              <a:rPr lang="en-US" sz="2000" dirty="0" smtClean="0">
                <a:latin typeface="Montserrat SemiBold" panose="020B0604020202020204" charset="0"/>
              </a:rPr>
              <a:t>- 39</a:t>
            </a:r>
            <a:r>
              <a:rPr lang="en-US" sz="2000" dirty="0">
                <a:latin typeface="Montserrat SemiBold" panose="020B0604020202020204" charset="0"/>
              </a:rPr>
              <a:t>% response </a:t>
            </a:r>
            <a:r>
              <a:rPr lang="en-US" sz="2000" dirty="0" smtClean="0">
                <a:latin typeface="Montserrat SemiBold" panose="020B0604020202020204" charset="0"/>
              </a:rPr>
              <a:t>rate </a:t>
            </a:r>
          </a:p>
          <a:p>
            <a:pPr lvl="1">
              <a:spcAft>
                <a:spcPts val="600"/>
              </a:spcAft>
            </a:pPr>
            <a:r>
              <a:rPr lang="en-US" sz="1600" dirty="0" smtClean="0">
                <a:latin typeface="Montserrat SemiBold" panose="020B0604020202020204" charset="0"/>
              </a:rPr>
              <a:t>(~42% of DCFHs and ~48% of DCCC/DCGHs).</a:t>
            </a:r>
            <a:endParaRPr lang="en-US" sz="1600" dirty="0">
              <a:latin typeface="Montserrat SemiBold" panose="020B0604020202020204" charset="0"/>
            </a:endParaRPr>
          </a:p>
          <a:p>
            <a:pPr marL="457200" marR="0" lvl="0" indent="0" algn="l" rtl="0">
              <a:lnSpc>
                <a:spcPct val="115000"/>
              </a:lnSpc>
              <a:spcBef>
                <a:spcPts val="0"/>
              </a:spcBef>
              <a:spcAft>
                <a:spcPts val="0"/>
              </a:spcAft>
              <a:buNone/>
            </a:pPr>
            <a:endParaRPr sz="1600" dirty="0">
              <a:solidFill>
                <a:srgbClr val="3B3838"/>
              </a:solidFill>
              <a:latin typeface="Montserrat Medium"/>
              <a:ea typeface="Montserrat Medium"/>
              <a:cs typeface="Montserrat Medium"/>
              <a:sym typeface="Montserrat Medium"/>
            </a:endParaRPr>
          </a:p>
          <a:p>
            <a:pPr marL="0" lvl="0" indent="0" algn="l" rtl="0">
              <a:lnSpc>
                <a:spcPct val="163636"/>
              </a:lnSpc>
              <a:spcBef>
                <a:spcPts val="1000"/>
              </a:spcBef>
              <a:spcAft>
                <a:spcPts val="0"/>
              </a:spcAft>
              <a:buClr>
                <a:schemeClr val="dk1"/>
              </a:buClr>
              <a:buSzPts val="1100"/>
              <a:buFont typeface="Arial"/>
              <a:buNone/>
            </a:pPr>
            <a:endParaRPr sz="1200" dirty="0">
              <a:solidFill>
                <a:srgbClr val="3B3838"/>
              </a:solidFill>
              <a:latin typeface="Montserrat Medium"/>
              <a:ea typeface="Montserrat Medium"/>
              <a:cs typeface="Montserrat Medium"/>
              <a:sym typeface="Montserrat Medium"/>
            </a:endParaRPr>
          </a:p>
          <a:p>
            <a:pPr marL="0" lvl="0" indent="0" algn="l" rtl="0">
              <a:lnSpc>
                <a:spcPct val="163636"/>
              </a:lnSpc>
              <a:spcBef>
                <a:spcPts val="1000"/>
              </a:spcBef>
              <a:spcAft>
                <a:spcPts val="0"/>
              </a:spcAft>
              <a:buClr>
                <a:schemeClr val="dk1"/>
              </a:buClr>
              <a:buSzPts val="1100"/>
              <a:buFont typeface="Arial"/>
              <a:buNone/>
            </a:pPr>
            <a:endParaRPr sz="1200" dirty="0">
              <a:solidFill>
                <a:srgbClr val="404040"/>
              </a:solidFill>
              <a:latin typeface="Montserrat Medium"/>
              <a:ea typeface="Montserrat Medium"/>
              <a:cs typeface="Montserrat Medium"/>
              <a:sym typeface="Montserrat Medium"/>
            </a:endParaRPr>
          </a:p>
          <a:p>
            <a:pPr marL="0" lvl="0" indent="0" algn="l" rtl="0">
              <a:spcBef>
                <a:spcPts val="0"/>
              </a:spcBef>
              <a:spcAft>
                <a:spcPts val="1600"/>
              </a:spcAft>
              <a:buNone/>
            </a:pPr>
            <a:endParaRPr sz="1200" dirty="0">
              <a:latin typeface="Montserrat Medium"/>
              <a:ea typeface="Montserrat Medium"/>
              <a:cs typeface="Montserrat Medium"/>
              <a:sym typeface="Montserrat Medium"/>
            </a:endParaRPr>
          </a:p>
        </p:txBody>
      </p:sp>
      <p:pic>
        <p:nvPicPr>
          <p:cNvPr id="111" name="Google Shape;111;p19"/>
          <p:cNvPicPr preferRelativeResize="0"/>
          <p:nvPr/>
        </p:nvPicPr>
        <p:blipFill>
          <a:blip r:embed="rId4">
            <a:alphaModFix/>
          </a:blip>
          <a:stretch>
            <a:fillRect/>
          </a:stretch>
        </p:blipFill>
        <p:spPr>
          <a:xfrm>
            <a:off x="175638" y="5502800"/>
            <a:ext cx="1046250" cy="1046275"/>
          </a:xfrm>
          <a:prstGeom prst="rect">
            <a:avLst/>
          </a:prstGeom>
          <a:noFill/>
          <a:ln>
            <a:noFill/>
          </a:ln>
        </p:spPr>
      </p:pic>
      <p:sp>
        <p:nvSpPr>
          <p:cNvPr id="112" name="Google Shape;112;p19"/>
          <p:cNvSpPr txBox="1">
            <a:spLocks noGrp="1"/>
          </p:cNvSpPr>
          <p:nvPr>
            <p:ph type="title"/>
          </p:nvPr>
        </p:nvSpPr>
        <p:spPr>
          <a:xfrm>
            <a:off x="583075" y="911650"/>
            <a:ext cx="7431900" cy="733200"/>
          </a:xfrm>
          <a:prstGeom prst="rect">
            <a:avLst/>
          </a:prstGeom>
        </p:spPr>
        <p:txBody>
          <a:bodyPr spcFirstLastPara="1" wrap="square" lIns="91425" tIns="91425" rIns="91425" bIns="91425" anchor="t" anchorCtr="0">
            <a:noAutofit/>
          </a:bodyPr>
          <a:lstStyle/>
          <a:p>
            <a:pPr lvl="0" algn="ctr"/>
            <a:r>
              <a:rPr lang="en-US" dirty="0" smtClean="0">
                <a:latin typeface="Montserrat ExtraBold" panose="020B0604020202020204" charset="0"/>
              </a:rPr>
              <a:t>ABOUT BUSINESS SURVEY 1</a:t>
            </a:r>
            <a:endParaRPr dirty="0">
              <a:latin typeface="Montserrat ExtraBold" panose="020B0604020202020204" charset="0"/>
              <a:ea typeface="Montserrat SemiBold"/>
              <a:cs typeface="Montserrat SemiBold"/>
              <a:sym typeface="Montserrat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9"/>
          <p:cNvPicPr preferRelativeResize="0"/>
          <p:nvPr/>
        </p:nvPicPr>
        <p:blipFill rotWithShape="1">
          <a:blip r:embed="rId3">
            <a:alphaModFix/>
          </a:blip>
          <a:srcRect t="2657"/>
          <a:stretch/>
        </p:blipFill>
        <p:spPr>
          <a:xfrm>
            <a:off x="0" y="0"/>
            <a:ext cx="9144000" cy="6857999"/>
          </a:xfrm>
          <a:prstGeom prst="rect">
            <a:avLst/>
          </a:prstGeom>
          <a:noFill/>
          <a:ln>
            <a:noFill/>
          </a:ln>
        </p:spPr>
      </p:pic>
      <p:sp>
        <p:nvSpPr>
          <p:cNvPr id="110" name="Google Shape;110;p19"/>
          <p:cNvSpPr txBox="1">
            <a:spLocks noGrp="1"/>
          </p:cNvSpPr>
          <p:nvPr>
            <p:ph type="body" idx="1"/>
          </p:nvPr>
        </p:nvSpPr>
        <p:spPr>
          <a:xfrm>
            <a:off x="583075" y="1162372"/>
            <a:ext cx="8027525" cy="4644067"/>
          </a:xfrm>
          <a:prstGeom prst="rect">
            <a:avLst/>
          </a:prstGeom>
        </p:spPr>
        <p:txBody>
          <a:bodyPr spcFirstLastPara="1" wrap="square" lIns="91425" tIns="91425" rIns="91425" bIns="91425" anchor="t" anchorCtr="0">
            <a:noAutofit/>
          </a:bodyPr>
          <a:lstStyle/>
          <a:p>
            <a:pPr marL="0" indent="0">
              <a:lnSpc>
                <a:spcPct val="100000"/>
              </a:lnSpc>
              <a:spcBef>
                <a:spcPts val="600"/>
              </a:spcBef>
              <a:buClr>
                <a:schemeClr val="dk1"/>
              </a:buClr>
              <a:buSzPts val="1100"/>
              <a:buNone/>
            </a:pPr>
            <a:r>
              <a:rPr lang="en-US" dirty="0" smtClean="0">
                <a:latin typeface="Montserrat SemiBold" panose="020B0604020202020204" charset="0"/>
              </a:rPr>
              <a:t>OEC  </a:t>
            </a:r>
            <a:r>
              <a:rPr lang="en-US" dirty="0">
                <a:latin typeface="Montserrat SemiBold" panose="020B0604020202020204" charset="0"/>
              </a:rPr>
              <a:t>will </a:t>
            </a:r>
            <a:r>
              <a:rPr lang="en-US" dirty="0" smtClean="0">
                <a:latin typeface="Montserrat SemiBold" panose="020B0604020202020204" charset="0"/>
              </a:rPr>
              <a:t>share the </a:t>
            </a:r>
            <a:r>
              <a:rPr lang="en-US" dirty="0">
                <a:latin typeface="Montserrat SemiBold" panose="020B0604020202020204" charset="0"/>
              </a:rPr>
              <a:t>full </a:t>
            </a:r>
            <a:r>
              <a:rPr lang="en-US" dirty="0" smtClean="0">
                <a:latin typeface="Montserrat SemiBold" panose="020B0604020202020204" charset="0"/>
              </a:rPr>
              <a:t>report and summary</a:t>
            </a:r>
            <a:r>
              <a:rPr lang="en-US" dirty="0">
                <a:latin typeface="Montserrat SemiBold" panose="020B0604020202020204" charset="0"/>
              </a:rPr>
              <a:t>, and </a:t>
            </a:r>
            <a:r>
              <a:rPr lang="en-US" dirty="0" smtClean="0">
                <a:latin typeface="Montserrat SemiBold" panose="020B0604020202020204" charset="0"/>
              </a:rPr>
              <a:t>frequently reference </a:t>
            </a:r>
            <a:r>
              <a:rPr lang="en-US" dirty="0">
                <a:latin typeface="Montserrat SemiBold" panose="020B0604020202020204" charset="0"/>
              </a:rPr>
              <a:t>survey </a:t>
            </a:r>
            <a:r>
              <a:rPr lang="en-US" dirty="0" smtClean="0">
                <a:latin typeface="Montserrat SemiBold" panose="020B0604020202020204" charset="0"/>
              </a:rPr>
              <a:t>data on our website. This data frames </a:t>
            </a:r>
            <a:r>
              <a:rPr lang="en-US" dirty="0">
                <a:latin typeface="Montserrat SemiBold" panose="020B0604020202020204" charset="0"/>
              </a:rPr>
              <a:t>many </a:t>
            </a:r>
            <a:r>
              <a:rPr lang="en-US" dirty="0" smtClean="0">
                <a:latin typeface="Montserrat SemiBold" panose="020B0604020202020204" charset="0"/>
              </a:rPr>
              <a:t>conversations, </a:t>
            </a:r>
            <a:r>
              <a:rPr lang="en-US" dirty="0">
                <a:latin typeface="Montserrat SemiBold" panose="020B0604020202020204" charset="0"/>
              </a:rPr>
              <a:t>decisions, </a:t>
            </a:r>
            <a:r>
              <a:rPr lang="en-US" dirty="0" smtClean="0">
                <a:latin typeface="Montserrat SemiBold" panose="020B0604020202020204" charset="0"/>
              </a:rPr>
              <a:t>requests... </a:t>
            </a:r>
            <a:r>
              <a:rPr lang="en-US" dirty="0">
                <a:latin typeface="Montserrat SemiBold" panose="020B0604020202020204" charset="0"/>
              </a:rPr>
              <a:t>For example…</a:t>
            </a:r>
          </a:p>
          <a:p>
            <a:pPr marL="0" lvl="0" indent="0" algn="l" rtl="0">
              <a:lnSpc>
                <a:spcPct val="163636"/>
              </a:lnSpc>
              <a:spcBef>
                <a:spcPts val="1000"/>
              </a:spcBef>
              <a:spcAft>
                <a:spcPts val="0"/>
              </a:spcAft>
              <a:buClr>
                <a:schemeClr val="dk1"/>
              </a:buClr>
              <a:buSzPts val="1100"/>
              <a:buFont typeface="Arial"/>
              <a:buNone/>
            </a:pPr>
            <a:endParaRPr sz="1200" dirty="0">
              <a:solidFill>
                <a:srgbClr val="3B3838"/>
              </a:solidFill>
              <a:latin typeface="Montserrat Medium"/>
              <a:ea typeface="Montserrat Medium"/>
              <a:cs typeface="Montserrat Medium"/>
              <a:sym typeface="Montserrat Medium"/>
            </a:endParaRPr>
          </a:p>
          <a:p>
            <a:pPr marL="0" lvl="0" indent="0" algn="l" rtl="0">
              <a:lnSpc>
                <a:spcPct val="163636"/>
              </a:lnSpc>
              <a:spcBef>
                <a:spcPts val="1000"/>
              </a:spcBef>
              <a:spcAft>
                <a:spcPts val="0"/>
              </a:spcAft>
              <a:buClr>
                <a:schemeClr val="dk1"/>
              </a:buClr>
              <a:buSzPts val="1100"/>
              <a:buFont typeface="Arial"/>
              <a:buNone/>
            </a:pPr>
            <a:endParaRPr sz="1200" dirty="0">
              <a:solidFill>
                <a:srgbClr val="404040"/>
              </a:solidFill>
              <a:latin typeface="Montserrat Medium"/>
              <a:ea typeface="Montserrat Medium"/>
              <a:cs typeface="Montserrat Medium"/>
              <a:sym typeface="Montserrat Medium"/>
            </a:endParaRPr>
          </a:p>
          <a:p>
            <a:pPr marL="0" lvl="0" indent="0" algn="l" rtl="0">
              <a:spcBef>
                <a:spcPts val="0"/>
              </a:spcBef>
              <a:spcAft>
                <a:spcPts val="1600"/>
              </a:spcAft>
              <a:buNone/>
            </a:pPr>
            <a:endParaRPr sz="1200" dirty="0">
              <a:latin typeface="Montserrat Medium"/>
              <a:ea typeface="Montserrat Medium"/>
              <a:cs typeface="Montserrat Medium"/>
              <a:sym typeface="Montserrat Medium"/>
            </a:endParaRPr>
          </a:p>
        </p:txBody>
      </p:sp>
      <p:pic>
        <p:nvPicPr>
          <p:cNvPr id="111" name="Google Shape;111;p19"/>
          <p:cNvPicPr preferRelativeResize="0"/>
          <p:nvPr/>
        </p:nvPicPr>
        <p:blipFill>
          <a:blip r:embed="rId4">
            <a:alphaModFix/>
          </a:blip>
          <a:stretch>
            <a:fillRect/>
          </a:stretch>
        </p:blipFill>
        <p:spPr>
          <a:xfrm>
            <a:off x="175638" y="5502800"/>
            <a:ext cx="1046250" cy="1046275"/>
          </a:xfrm>
          <a:prstGeom prst="rect">
            <a:avLst/>
          </a:prstGeom>
          <a:noFill/>
          <a:ln>
            <a:noFill/>
          </a:ln>
        </p:spPr>
      </p:pic>
      <p:sp>
        <p:nvSpPr>
          <p:cNvPr id="112" name="Google Shape;112;p19"/>
          <p:cNvSpPr txBox="1">
            <a:spLocks noGrp="1"/>
          </p:cNvSpPr>
          <p:nvPr>
            <p:ph type="title"/>
          </p:nvPr>
        </p:nvSpPr>
        <p:spPr>
          <a:xfrm>
            <a:off x="583075" y="441960"/>
            <a:ext cx="7431900" cy="640080"/>
          </a:xfrm>
          <a:prstGeom prst="rect">
            <a:avLst/>
          </a:prstGeom>
        </p:spPr>
        <p:txBody>
          <a:bodyPr spcFirstLastPara="1" wrap="square" lIns="91425" tIns="91425" rIns="91425" bIns="91425" anchor="t" anchorCtr="0">
            <a:noAutofit/>
          </a:bodyPr>
          <a:lstStyle/>
          <a:p>
            <a:pPr lvl="0"/>
            <a:r>
              <a:rPr lang="en-US" sz="2400" dirty="0" smtClean="0">
                <a:latin typeface="Montserrat ExtraBold" panose="020B0604020202020204" charset="0"/>
              </a:rPr>
              <a:t>HOW YOU WILL SEE SURVEY DATA</a:t>
            </a:r>
            <a:endParaRPr sz="2400" dirty="0">
              <a:latin typeface="Montserrat ExtraBold" panose="020B0604020202020204" charset="0"/>
              <a:ea typeface="Montserrat SemiBold"/>
              <a:cs typeface="Montserrat SemiBold"/>
              <a:sym typeface="Montserrat SemiBold"/>
            </a:endParaRPr>
          </a:p>
        </p:txBody>
      </p:sp>
      <p:graphicFrame>
        <p:nvGraphicFramePr>
          <p:cNvPr id="7" name="Chart 6">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4186498537"/>
              </p:ext>
            </p:extLst>
          </p:nvPr>
        </p:nvGraphicFramePr>
        <p:xfrm>
          <a:off x="1397527" y="2347992"/>
          <a:ext cx="6617448" cy="39004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563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3"/>
          <p:cNvPicPr preferRelativeResize="0"/>
          <p:nvPr/>
        </p:nvPicPr>
        <p:blipFill rotWithShape="1">
          <a:blip r:embed="rId3">
            <a:alphaModFix/>
          </a:blip>
          <a:srcRect t="2657"/>
          <a:stretch/>
        </p:blipFill>
        <p:spPr>
          <a:xfrm>
            <a:off x="0" y="0"/>
            <a:ext cx="9144000" cy="6857999"/>
          </a:xfrm>
          <a:prstGeom prst="rect">
            <a:avLst/>
          </a:prstGeom>
          <a:noFill/>
          <a:ln>
            <a:noFill/>
          </a:ln>
        </p:spPr>
      </p:pic>
      <p:sp>
        <p:nvSpPr>
          <p:cNvPr id="147" name="Google Shape;147;p23"/>
          <p:cNvSpPr txBox="1">
            <a:spLocks noGrp="1"/>
          </p:cNvSpPr>
          <p:nvPr>
            <p:ph type="title"/>
          </p:nvPr>
        </p:nvSpPr>
        <p:spPr>
          <a:xfrm>
            <a:off x="583075" y="350520"/>
            <a:ext cx="7431900" cy="5791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latin typeface="Montserrat ExtraBold" panose="020B0604020202020204" charset="0"/>
                <a:ea typeface="Montserrat SemiBold"/>
                <a:cs typeface="Montserrat SemiBold"/>
                <a:sym typeface="Montserrat SemiBold"/>
              </a:rPr>
              <a:t>HOW WORRIED ARE YOU ABOUT…?</a:t>
            </a:r>
            <a:endParaRPr dirty="0">
              <a:latin typeface="Montserrat ExtraBold" panose="020B0604020202020204" charset="0"/>
              <a:ea typeface="Montserrat SemiBold"/>
              <a:cs typeface="Montserrat SemiBold"/>
              <a:sym typeface="Montserrat SemiBold"/>
            </a:endParaRPr>
          </a:p>
        </p:txBody>
      </p:sp>
      <p:sp>
        <p:nvSpPr>
          <p:cNvPr id="148" name="Google Shape;148;p23"/>
          <p:cNvSpPr txBox="1">
            <a:spLocks noGrp="1"/>
          </p:cNvSpPr>
          <p:nvPr>
            <p:ph type="body" idx="1"/>
          </p:nvPr>
        </p:nvSpPr>
        <p:spPr>
          <a:xfrm>
            <a:off x="1073300" y="1774200"/>
            <a:ext cx="7043700" cy="3480000"/>
          </a:xfrm>
          <a:prstGeom prst="rect">
            <a:avLst/>
          </a:prstGeom>
        </p:spPr>
        <p:txBody>
          <a:bodyPr spcFirstLastPara="1" wrap="square" lIns="91425" tIns="91425" rIns="91425" bIns="91425" anchor="t" anchorCtr="0">
            <a:noAutofit/>
          </a:bodyPr>
          <a:lstStyle/>
          <a:p>
            <a:pPr marL="457200" marR="0" lvl="0" indent="0" algn="l" rtl="0">
              <a:lnSpc>
                <a:spcPct val="115000"/>
              </a:lnSpc>
              <a:spcBef>
                <a:spcPts val="0"/>
              </a:spcBef>
              <a:spcAft>
                <a:spcPts val="0"/>
              </a:spcAft>
              <a:buNone/>
            </a:pPr>
            <a:endParaRPr sz="1600" dirty="0">
              <a:solidFill>
                <a:srgbClr val="3B3838"/>
              </a:solidFill>
              <a:latin typeface="Montserrat Medium"/>
              <a:ea typeface="Montserrat Medium"/>
              <a:cs typeface="Montserrat Medium"/>
              <a:sym typeface="Montserrat Medium"/>
            </a:endParaRPr>
          </a:p>
          <a:p>
            <a:pPr marL="0" marR="0" lvl="0" indent="0" algn="l" rtl="0">
              <a:lnSpc>
                <a:spcPct val="115000"/>
              </a:lnSpc>
              <a:spcBef>
                <a:spcPts val="0"/>
              </a:spcBef>
              <a:spcAft>
                <a:spcPts val="0"/>
              </a:spcAft>
              <a:buNone/>
            </a:pPr>
            <a:endParaRPr sz="1600" dirty="0">
              <a:solidFill>
                <a:srgbClr val="3B3838"/>
              </a:solidFill>
              <a:latin typeface="Montserrat Medium"/>
              <a:ea typeface="Montserrat Medium"/>
              <a:cs typeface="Montserrat Medium"/>
              <a:sym typeface="Montserrat Medium"/>
            </a:endParaRPr>
          </a:p>
          <a:p>
            <a:pPr marL="457200" marR="0" lvl="0" indent="0" algn="l" rtl="0">
              <a:lnSpc>
                <a:spcPct val="115000"/>
              </a:lnSpc>
              <a:spcBef>
                <a:spcPts val="0"/>
              </a:spcBef>
              <a:spcAft>
                <a:spcPts val="0"/>
              </a:spcAft>
              <a:buNone/>
            </a:pPr>
            <a:endParaRPr sz="1600" dirty="0">
              <a:solidFill>
                <a:srgbClr val="3B3838"/>
              </a:solidFill>
              <a:latin typeface="Montserrat Medium"/>
              <a:ea typeface="Montserrat Medium"/>
              <a:cs typeface="Montserrat Medium"/>
              <a:sym typeface="Montserrat Medium"/>
            </a:endParaRPr>
          </a:p>
          <a:p>
            <a:pPr marL="457200" marR="0" lvl="0" indent="0" algn="l" rtl="0">
              <a:lnSpc>
                <a:spcPct val="115000"/>
              </a:lnSpc>
              <a:spcBef>
                <a:spcPts val="0"/>
              </a:spcBef>
              <a:spcAft>
                <a:spcPts val="0"/>
              </a:spcAft>
              <a:buNone/>
            </a:pPr>
            <a:endParaRPr sz="1600" dirty="0">
              <a:solidFill>
                <a:srgbClr val="3B3838"/>
              </a:solidFill>
              <a:latin typeface="Montserrat Medium"/>
              <a:ea typeface="Montserrat Medium"/>
              <a:cs typeface="Montserrat Medium"/>
              <a:sym typeface="Montserrat Medium"/>
            </a:endParaRPr>
          </a:p>
          <a:p>
            <a:pPr marL="457200" marR="0" lvl="0" indent="0" algn="l" rtl="0">
              <a:lnSpc>
                <a:spcPct val="115000"/>
              </a:lnSpc>
              <a:spcBef>
                <a:spcPts val="0"/>
              </a:spcBef>
              <a:spcAft>
                <a:spcPts val="0"/>
              </a:spcAft>
              <a:buNone/>
            </a:pPr>
            <a:endParaRPr sz="1600" dirty="0">
              <a:solidFill>
                <a:srgbClr val="3B3838"/>
              </a:solidFill>
              <a:latin typeface="Montserrat Medium"/>
              <a:ea typeface="Montserrat Medium"/>
              <a:cs typeface="Montserrat Medium"/>
              <a:sym typeface="Montserrat Medium"/>
            </a:endParaRPr>
          </a:p>
          <a:p>
            <a:pPr marL="0" lvl="0" indent="0" algn="l" rtl="0">
              <a:lnSpc>
                <a:spcPct val="163636"/>
              </a:lnSpc>
              <a:spcBef>
                <a:spcPts val="1000"/>
              </a:spcBef>
              <a:spcAft>
                <a:spcPts val="0"/>
              </a:spcAft>
              <a:buClr>
                <a:schemeClr val="dk1"/>
              </a:buClr>
              <a:buSzPts val="1100"/>
              <a:buFont typeface="Arial"/>
              <a:buNone/>
            </a:pPr>
            <a:endParaRPr sz="1200" dirty="0">
              <a:solidFill>
                <a:srgbClr val="3B3838"/>
              </a:solidFill>
              <a:latin typeface="Montserrat Medium"/>
              <a:ea typeface="Montserrat Medium"/>
              <a:cs typeface="Montserrat Medium"/>
              <a:sym typeface="Montserrat Medium"/>
            </a:endParaRPr>
          </a:p>
          <a:p>
            <a:pPr marL="0" lvl="0" indent="0" algn="l" rtl="0">
              <a:lnSpc>
                <a:spcPct val="163636"/>
              </a:lnSpc>
              <a:spcBef>
                <a:spcPts val="1000"/>
              </a:spcBef>
              <a:spcAft>
                <a:spcPts val="0"/>
              </a:spcAft>
              <a:buClr>
                <a:schemeClr val="dk1"/>
              </a:buClr>
              <a:buSzPts val="1100"/>
              <a:buFont typeface="Arial"/>
              <a:buNone/>
            </a:pPr>
            <a:endParaRPr sz="1200" dirty="0">
              <a:solidFill>
                <a:srgbClr val="404040"/>
              </a:solidFill>
              <a:latin typeface="Montserrat Medium"/>
              <a:ea typeface="Montserrat Medium"/>
              <a:cs typeface="Montserrat Medium"/>
              <a:sym typeface="Montserrat Medium"/>
            </a:endParaRPr>
          </a:p>
          <a:p>
            <a:pPr marL="0" lvl="0" indent="0" algn="l" rtl="0">
              <a:spcBef>
                <a:spcPts val="0"/>
              </a:spcBef>
              <a:spcAft>
                <a:spcPts val="1600"/>
              </a:spcAft>
              <a:buNone/>
            </a:pPr>
            <a:endParaRPr sz="1200" dirty="0">
              <a:latin typeface="Montserrat Medium"/>
              <a:ea typeface="Montserrat Medium"/>
              <a:cs typeface="Montserrat Medium"/>
              <a:sym typeface="Montserrat Medium"/>
            </a:endParaRPr>
          </a:p>
        </p:txBody>
      </p:sp>
      <p:pic>
        <p:nvPicPr>
          <p:cNvPr id="149" name="Google Shape;149;p23"/>
          <p:cNvPicPr preferRelativeResize="0"/>
          <p:nvPr/>
        </p:nvPicPr>
        <p:blipFill>
          <a:blip r:embed="rId4">
            <a:alphaModFix/>
          </a:blip>
          <a:stretch>
            <a:fillRect/>
          </a:stretch>
        </p:blipFill>
        <p:spPr>
          <a:xfrm>
            <a:off x="175638" y="5502800"/>
            <a:ext cx="1046250" cy="1046275"/>
          </a:xfrm>
          <a:prstGeom prst="rect">
            <a:avLst/>
          </a:prstGeom>
          <a:noFill/>
          <a:ln>
            <a:noFill/>
          </a:ln>
        </p:spPr>
      </p:pic>
      <p:sp>
        <p:nvSpPr>
          <p:cNvPr id="150" name="Google Shape;150;p23"/>
          <p:cNvSpPr/>
          <p:nvPr/>
        </p:nvSpPr>
        <p:spPr>
          <a:xfrm>
            <a:off x="-9250" y="5182850"/>
            <a:ext cx="9144000" cy="1674900"/>
          </a:xfrm>
          <a:prstGeom prst="rtTriangle">
            <a:avLst/>
          </a:prstGeom>
          <a:solidFill>
            <a:srgbClr val="917098">
              <a:alpha val="4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23"/>
          <p:cNvSpPr/>
          <p:nvPr/>
        </p:nvSpPr>
        <p:spPr>
          <a:xfrm flipH="1">
            <a:off x="6398150" y="4753200"/>
            <a:ext cx="2780700" cy="2104800"/>
          </a:xfrm>
          <a:prstGeom prst="rtTriangle">
            <a:avLst/>
          </a:prstGeom>
          <a:solidFill>
            <a:srgbClr val="5E236C">
              <a:alpha val="5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 name="Picture 3" descr="adb3d239-a303-4481-91b2-0f5dd268562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556" y="1178240"/>
            <a:ext cx="7103420" cy="4143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9"/>
          <p:cNvPicPr preferRelativeResize="0"/>
          <p:nvPr/>
        </p:nvPicPr>
        <p:blipFill rotWithShape="1">
          <a:blip r:embed="rId3">
            <a:alphaModFix/>
          </a:blip>
          <a:srcRect t="2657"/>
          <a:stretch/>
        </p:blipFill>
        <p:spPr>
          <a:xfrm>
            <a:off x="0" y="0"/>
            <a:ext cx="9144000" cy="6857999"/>
          </a:xfrm>
          <a:prstGeom prst="rect">
            <a:avLst/>
          </a:prstGeom>
          <a:noFill/>
          <a:ln>
            <a:noFill/>
          </a:ln>
        </p:spPr>
      </p:pic>
      <p:pic>
        <p:nvPicPr>
          <p:cNvPr id="111" name="Google Shape;111;p19"/>
          <p:cNvPicPr preferRelativeResize="0"/>
          <p:nvPr/>
        </p:nvPicPr>
        <p:blipFill>
          <a:blip r:embed="rId4">
            <a:alphaModFix/>
          </a:blip>
          <a:stretch>
            <a:fillRect/>
          </a:stretch>
        </p:blipFill>
        <p:spPr>
          <a:xfrm>
            <a:off x="175638" y="5502800"/>
            <a:ext cx="1046250" cy="1046275"/>
          </a:xfrm>
          <a:prstGeom prst="rect">
            <a:avLst/>
          </a:prstGeom>
          <a:noFill/>
          <a:ln>
            <a:noFill/>
          </a:ln>
        </p:spPr>
      </p:pic>
      <p:sp>
        <p:nvSpPr>
          <p:cNvPr id="112" name="Google Shape;112;p19"/>
          <p:cNvSpPr txBox="1">
            <a:spLocks noGrp="1"/>
          </p:cNvSpPr>
          <p:nvPr>
            <p:ph type="title"/>
          </p:nvPr>
        </p:nvSpPr>
        <p:spPr>
          <a:xfrm>
            <a:off x="583075" y="441960"/>
            <a:ext cx="7431900" cy="836651"/>
          </a:xfrm>
          <a:prstGeom prst="rect">
            <a:avLst/>
          </a:prstGeom>
        </p:spPr>
        <p:txBody>
          <a:bodyPr spcFirstLastPara="1" wrap="square" lIns="91425" tIns="91425" rIns="91425" bIns="91425" anchor="t" anchorCtr="0">
            <a:noAutofit/>
          </a:bodyPr>
          <a:lstStyle/>
          <a:p>
            <a:pPr lvl="0"/>
            <a:r>
              <a:rPr lang="en-US" sz="2400" dirty="0">
                <a:latin typeface="Montserrat ExtraBold" panose="020B0604020202020204" charset="0"/>
                <a:ea typeface="Montserrat SemiBold"/>
                <a:cs typeface="Montserrat SemiBold"/>
                <a:sym typeface="Montserrat SemiBold"/>
              </a:rPr>
              <a:t>MOST PRESSING NEEDS GOVERNMENT CAN HELP YOU WITH?</a:t>
            </a:r>
            <a:endParaRPr sz="2400" dirty="0">
              <a:latin typeface="Montserrat ExtraBold" panose="020B0604020202020204" charset="0"/>
              <a:ea typeface="Montserrat SemiBold"/>
              <a:cs typeface="Montserrat SemiBold"/>
              <a:sym typeface="Montserrat SemiBold"/>
            </a:endParaRPr>
          </a:p>
        </p:txBody>
      </p:sp>
      <p:graphicFrame>
        <p:nvGraphicFramePr>
          <p:cNvPr id="8" name="Chart 7"/>
          <p:cNvGraphicFramePr/>
          <p:nvPr>
            <p:extLst>
              <p:ext uri="{D42A27DB-BD31-4B8C-83A1-F6EECF244321}">
                <p14:modId xmlns:p14="http://schemas.microsoft.com/office/powerpoint/2010/main" val="483873955"/>
              </p:ext>
            </p:extLst>
          </p:nvPr>
        </p:nvGraphicFramePr>
        <p:xfrm>
          <a:off x="175638" y="1472339"/>
          <a:ext cx="8608741" cy="519193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6239690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2494</Words>
  <Application>Microsoft Office PowerPoint</Application>
  <PresentationFormat>On-screen Show (4:3)</PresentationFormat>
  <Paragraphs>234</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Montserrat SemiBold</vt:lpstr>
      <vt:lpstr>Arial</vt:lpstr>
      <vt:lpstr>Questrial</vt:lpstr>
      <vt:lpstr>Montserrat ExtraBold</vt:lpstr>
      <vt:lpstr>Montserrat Medium</vt:lpstr>
      <vt:lpstr>Calibri</vt:lpstr>
      <vt:lpstr>Montserrat</vt:lpstr>
      <vt:lpstr>Simple Light</vt:lpstr>
      <vt:lpstr>CTCARES  for Child Care Businesses   An OEC Care Package to help with program expenses </vt:lpstr>
      <vt:lpstr>PowerPoint Presentation</vt:lpstr>
      <vt:lpstr>WHAT WE WILL DISCUSS TODAY </vt:lpstr>
      <vt:lpstr>“I have very little income coming in and I am worried my program won’t survive.”  “ideas on disinfecting and keeping little ones from putting things in mouths and not sharing. Keeping children safe.”    “Gloves!”  “I don't understand much of that [applying for assistance], I'm afraid of having debts.”  “We stopped taking in tuition and we stopped paying teachers… If I could get a grant to pay them I would love it but I cannot afford a loan.”  “The current ECE business model isn’t designed for sustainability and the reality is that many child care centers will find it difficult, if not impossible, to re-open after the pandemic has subsided. We have a responsibility, as a field, to think ahead and use recovery grants, loans and TA to help address key structural issues.” -Louise Stoney    </vt:lpstr>
      <vt:lpstr>ESF14 RECOVERY - GUIDING PRINCIPLES</vt:lpstr>
      <vt:lpstr>ABOUT BUSINESS SURVEY 1</vt:lpstr>
      <vt:lpstr>HOW YOU WILL SEE SURVEY DATA</vt:lpstr>
      <vt:lpstr>HOW WORRIED ARE YOU ABOUT…?</vt:lpstr>
      <vt:lpstr>MOST PRESSING NEEDS GOVERNMENT CAN HELP YOU WITH?</vt:lpstr>
      <vt:lpstr>PHASES AND LAYERS OF SUPPORT</vt:lpstr>
      <vt:lpstr>NEED for Immediate Federal Support</vt:lpstr>
      <vt:lpstr>PowerPoint Presentation</vt:lpstr>
      <vt:lpstr>EXPENSE KICKSTART</vt:lpstr>
      <vt:lpstr>EXPENSE KICKSTART: AMOUNTS</vt:lpstr>
      <vt:lpstr>SUPPLY SUBSIDY</vt:lpstr>
      <vt:lpstr>SUPPLY SUBSIDY: AMOUNTS</vt:lpstr>
      <vt:lpstr>HOW DO I APPLY FOR THE SUBSIDIES?</vt:lpstr>
      <vt:lpstr>WHERE DO I FIND OTHER CARE PACKAGE SUPPORTS?</vt:lpstr>
      <vt:lpstr>Thank you for all you do  for Connecticut’s children!  Remember to explore ALL of the Care Package!</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Readiness &amp; CDC Funding Information for July-August 2020</dc:title>
  <dc:creator>Gustafson, Margaret</dc:creator>
  <cp:lastModifiedBy>Gustafson, Margaret</cp:lastModifiedBy>
  <cp:revision>49</cp:revision>
  <dcterms:modified xsi:type="dcterms:W3CDTF">2020-06-18T18:42:26Z</dcterms:modified>
</cp:coreProperties>
</file>