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77" r:id="rId3"/>
    <p:sldId id="257" r:id="rId4"/>
    <p:sldId id="267" r:id="rId5"/>
    <p:sldId id="258" r:id="rId6"/>
    <p:sldId id="262" r:id="rId7"/>
    <p:sldId id="270" r:id="rId8"/>
    <p:sldId id="266" r:id="rId9"/>
    <p:sldId id="272" r:id="rId10"/>
    <p:sldId id="263" r:id="rId11"/>
    <p:sldId id="275" r:id="rId12"/>
    <p:sldId id="269" r:id="rId13"/>
    <p:sldId id="264" r:id="rId14"/>
    <p:sldId id="273" r:id="rId15"/>
    <p:sldId id="265" r:id="rId16"/>
    <p:sldId id="274" r:id="rId17"/>
    <p:sldId id="276" r:id="rId18"/>
    <p:sldId id="279" r:id="rId19"/>
    <p:sldId id="259" r:id="rId20"/>
    <p:sldId id="268"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Montserrat" panose="02000505000000020004" pitchFamily="2" charset="0"/>
      <p:regular r:id="rId27"/>
      <p:bold r:id="rId28"/>
      <p:italic r:id="rId29"/>
      <p:boldItalic r:id="rId30"/>
    </p:embeddedFont>
    <p:embeddedFont>
      <p:font typeface="Montserrat ExtraBold" panose="020B0604020202020204" charset="0"/>
      <p:bold r:id="rId31"/>
      <p:boldItalic r:id="rId32"/>
    </p:embeddedFont>
    <p:embeddedFont>
      <p:font typeface="Montserrat Medium" panose="00000600000000000000" pitchFamily="2" charset="0"/>
      <p:regular r:id="rId33"/>
      <p:bold r:id="rId34"/>
      <p:italic r:id="rId35"/>
      <p:boldItalic r:id="rId36"/>
    </p:embeddedFont>
    <p:embeddedFont>
      <p:font typeface="Montserrat SemiBold" panose="020B0604020202020204" charset="0"/>
      <p:regular r:id="rId37"/>
      <p:bold r:id="rId38"/>
      <p:italic r:id="rId39"/>
      <p:boldItalic r:id="rId40"/>
    </p:embeddedFont>
    <p:embeddedFont>
      <p:font typeface="Questrial"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183" autoAdjust="0"/>
  </p:normalViewPr>
  <p:slideViewPr>
    <p:cSldViewPr snapToGrid="0">
      <p:cViewPr varScale="1">
        <p:scale>
          <a:sx n="77" d="100"/>
          <a:sy n="77" d="100"/>
        </p:scale>
        <p:origin x="120" y="474"/>
      </p:cViewPr>
      <p:guideLst>
        <p:guide orient="horz" pos="2160"/>
        <p:guide pos="2880"/>
      </p:guideLst>
    </p:cSldViewPr>
  </p:slideViewPr>
  <p:outlineViewPr>
    <p:cViewPr>
      <p:scale>
        <a:sx n="33" d="100"/>
        <a:sy n="33" d="100"/>
      </p:scale>
      <p:origin x="0" y="-6858"/>
    </p:cViewPr>
  </p:outlineViewPr>
  <p:notesTextViewPr>
    <p:cViewPr>
      <p:scale>
        <a:sx n="1" d="1"/>
        <a:sy n="1" d="1"/>
      </p:scale>
      <p:origin x="0" y="0"/>
    </p:cViewPr>
  </p:notesTextViewPr>
  <p:notesViewPr>
    <p:cSldViewPr snapToGrid="0">
      <p:cViewPr varScale="1">
        <p:scale>
          <a:sx n="51" d="100"/>
          <a:sy n="51" d="100"/>
        </p:scale>
        <p:origin x="271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9.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400" b="0" i="0" u="none" strike="noStrike" kern="1200" spc="0" baseline="0">
                <a:solidFill>
                  <a:sysClr val="windowText" lastClr="000000"/>
                </a:solidFill>
                <a:latin typeface="+mn-lt"/>
                <a:ea typeface="+mn-ea"/>
                <a:cs typeface="+mn-cs"/>
              </a:defRPr>
            </a:pPr>
            <a:r>
              <a:rPr lang="es" b="0" i="0" u="none" baseline="0"/>
              <a:t>¿Qué tan perjudicial ha sido la pandemia de COVID-19 para su programa? (n=1432)</a:t>
            </a:r>
          </a:p>
        </c:rich>
      </c:tx>
      <c:overlay val="0"/>
      <c:spPr>
        <a:noFill/>
        <a:ln>
          <a:noFill/>
        </a:ln>
        <a:effectLst/>
      </c:spPr>
      <c:txPr>
        <a:bodyPr rot="0" spcFirstLastPara="1" vertOverflow="ellipsis" vert="horz" wrap="square" anchor="ctr" anchorCtr="1"/>
        <a:lstStyle/>
        <a:p>
          <a:pPr rtl="0">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percentStacked"/>
        <c:varyColors val="0"/>
        <c:ser>
          <c:idx val="0"/>
          <c:order val="0"/>
          <c:tx>
            <c:strRef>
              <c:f>'How Detrimental'!$A$8</c:f>
              <c:strCache>
                <c:ptCount val="1"/>
                <c:pt idx="0">
                  <c:v>Little Impact</c:v>
                </c:pt>
              </c:strCache>
            </c:strRef>
          </c:tx>
          <c:spPr>
            <a:solidFill>
              <a:schemeClr val="accent1"/>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'How Detrimental'!$B$7:$E$7</c:f>
              <c:strCache>
                <c:ptCount val="4"/>
                <c:pt idx="0">
                  <c:v>DCCC</c:v>
                </c:pt>
                <c:pt idx="1">
                  <c:v>DCFH</c:v>
                </c:pt>
                <c:pt idx="2">
                  <c:v>DCGH</c:v>
                </c:pt>
                <c:pt idx="3">
                  <c:v>License Exempt</c:v>
                </c:pt>
              </c:strCache>
            </c:strRef>
          </c:cat>
          <c:val>
            <c:numRef>
              <c:f>'How Detrimental'!$B$8:$E$8</c:f>
              <c:numCache>
                <c:formatCode>0%</c:formatCode>
                <c:ptCount val="4"/>
                <c:pt idx="0">
                  <c:v>1.3864818024263434E-2</c:v>
                </c:pt>
                <c:pt idx="1">
                  <c:v>7.989347536617844E-2</c:v>
                </c:pt>
                <c:pt idx="2">
                  <c:v>0</c:v>
                </c:pt>
                <c:pt idx="3">
                  <c:v>2.4390243902439029E-2</c:v>
                </c:pt>
              </c:numCache>
            </c:numRef>
          </c:val>
          <c:extLst>
            <c:ext xmlns:c16="http://schemas.microsoft.com/office/drawing/2014/chart" uri="{C3380CC4-5D6E-409C-BE32-E72D297353CC}">
              <c16:uniqueId val="{00000000-87B1-499F-B2BB-FE23EA3C4665}"/>
            </c:ext>
          </c:extLst>
        </c:ser>
        <c:ser>
          <c:idx val="1"/>
          <c:order val="1"/>
          <c:tx>
            <c:strRef>
              <c:f>'How Detrimental'!$A$9</c:f>
              <c:strCache>
                <c:ptCount val="1"/>
                <c:pt idx="0">
                  <c:v>Neutral</c:v>
                </c:pt>
              </c:strCache>
            </c:strRef>
          </c:tx>
          <c:spPr>
            <a:solidFill>
              <a:schemeClr val="accent2"/>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'How Detrimental'!$B$7:$E$7</c:f>
              <c:strCache>
                <c:ptCount val="4"/>
                <c:pt idx="0">
                  <c:v>DCCC</c:v>
                </c:pt>
                <c:pt idx="1">
                  <c:v>DCFH</c:v>
                </c:pt>
                <c:pt idx="2">
                  <c:v>DCGH</c:v>
                </c:pt>
                <c:pt idx="3">
                  <c:v>License Exempt</c:v>
                </c:pt>
              </c:strCache>
            </c:strRef>
          </c:cat>
          <c:val>
            <c:numRef>
              <c:f>'How Detrimental'!$B$9:$E$9</c:f>
              <c:numCache>
                <c:formatCode>0%</c:formatCode>
                <c:ptCount val="4"/>
                <c:pt idx="0">
                  <c:v>8.1455805892547681E-2</c:v>
                </c:pt>
                <c:pt idx="1">
                  <c:v>0.2130492676431425</c:v>
                </c:pt>
                <c:pt idx="2">
                  <c:v>9.0909090909090953E-2</c:v>
                </c:pt>
                <c:pt idx="3">
                  <c:v>0.17073170731707321</c:v>
                </c:pt>
              </c:numCache>
            </c:numRef>
          </c:val>
          <c:extLst>
            <c:ext xmlns:c16="http://schemas.microsoft.com/office/drawing/2014/chart" uri="{C3380CC4-5D6E-409C-BE32-E72D297353CC}">
              <c16:uniqueId val="{00000001-87B1-499F-B2BB-FE23EA3C4665}"/>
            </c:ext>
          </c:extLst>
        </c:ser>
        <c:ser>
          <c:idx val="2"/>
          <c:order val="2"/>
          <c:tx>
            <c:strRef>
              <c:f>'How Detrimental'!$A$10</c:f>
              <c:strCache>
                <c:ptCount val="1"/>
                <c:pt idx="0">
                  <c:v>Significant Impact</c:v>
                </c:pt>
              </c:strCache>
            </c:strRef>
          </c:tx>
          <c:spPr>
            <a:solidFill>
              <a:schemeClr val="accent3"/>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'How Detrimental'!$B$7:$E$7</c:f>
              <c:strCache>
                <c:ptCount val="4"/>
                <c:pt idx="0">
                  <c:v>DCCC</c:v>
                </c:pt>
                <c:pt idx="1">
                  <c:v>DCFH</c:v>
                </c:pt>
                <c:pt idx="2">
                  <c:v>DCGH</c:v>
                </c:pt>
                <c:pt idx="3">
                  <c:v>License Exempt</c:v>
                </c:pt>
              </c:strCache>
            </c:strRef>
          </c:cat>
          <c:val>
            <c:numRef>
              <c:f>'How Detrimental'!$B$10:$E$10</c:f>
              <c:numCache>
                <c:formatCode>0%</c:formatCode>
                <c:ptCount val="4"/>
                <c:pt idx="0">
                  <c:v>0.90467937608318916</c:v>
                </c:pt>
                <c:pt idx="1">
                  <c:v>0.70705725699067923</c:v>
                </c:pt>
                <c:pt idx="2">
                  <c:v>0.90909090909090906</c:v>
                </c:pt>
                <c:pt idx="3">
                  <c:v>0.80487804878048785</c:v>
                </c:pt>
              </c:numCache>
            </c:numRef>
          </c:val>
          <c:extLst>
            <c:ext xmlns:c16="http://schemas.microsoft.com/office/drawing/2014/chart" uri="{C3380CC4-5D6E-409C-BE32-E72D297353CC}">
              <c16:uniqueId val="{00000002-87B1-499F-B2BB-FE23EA3C4665}"/>
            </c:ext>
          </c:extLst>
        </c:ser>
        <c:dLbls>
          <c:showLegendKey val="0"/>
          <c:showVal val="0"/>
          <c:showCatName val="0"/>
          <c:showSerName val="0"/>
          <c:showPercent val="0"/>
          <c:showBubbleSize val="0"/>
        </c:dLbls>
        <c:gapWidth val="150"/>
        <c:overlap val="100"/>
        <c:axId val="171422848"/>
        <c:axId val="171424384"/>
      </c:barChart>
      <c:catAx>
        <c:axId val="17142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n-US"/>
          </a:p>
        </c:txPr>
        <c:crossAx val="171424384"/>
        <c:crosses val="autoZero"/>
        <c:auto val="1"/>
        <c:lblAlgn val="ctr"/>
        <c:lblOffset val="100"/>
        <c:noMultiLvlLbl val="0"/>
      </c:catAx>
      <c:valAx>
        <c:axId val="171424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n-US"/>
          </a:p>
        </c:txPr>
        <c:crossAx val="171422848"/>
        <c:crosses val="autoZero"/>
        <c:crossBetween val="between"/>
      </c:valAx>
      <c:spPr>
        <a:noFill/>
        <a:ln w="12700">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solidFill>
        <a:schemeClr val="accent2"/>
      </a:solidFill>
    </a:ln>
    <a:effectLst/>
  </c:spPr>
  <c:txPr>
    <a:bodyPr/>
    <a:lstStyle/>
    <a:p>
      <a:pPr rtl="0">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400" b="0" i="0" u="none" strike="noStrike" kern="1200" spc="0" baseline="0">
                <a:solidFill>
                  <a:sysClr val="windowText" lastClr="000000"/>
                </a:solidFill>
                <a:latin typeface="+mn-lt"/>
                <a:ea typeface="+mn-ea"/>
                <a:cs typeface="+mn-cs"/>
              </a:defRPr>
            </a:pPr>
            <a:r>
              <a:rPr lang="es" b="0" i="0" u="none" baseline="0"/>
              <a:t>Necesidades urgentes (n=1432)</a:t>
            </a:r>
          </a:p>
        </c:rich>
      </c:tx>
      <c:overlay val="0"/>
      <c:spPr>
        <a:noFill/>
        <a:ln>
          <a:noFill/>
        </a:ln>
        <a:effectLst/>
      </c:spPr>
      <c:txPr>
        <a:bodyPr rot="0" spcFirstLastPara="1" vertOverflow="ellipsis" vert="horz" wrap="square" anchor="ctr" anchorCtr="1"/>
        <a:lstStyle/>
        <a:p>
          <a:pPr rtl="0">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44522655856358334"/>
          <c:y val="8.2169235953418907E-2"/>
          <c:w val="0.52838885238280708"/>
          <c:h val="0.88650524887372351"/>
        </c:manualLayout>
      </c:layout>
      <c:barChart>
        <c:barDir val="bar"/>
        <c:grouping val="clustered"/>
        <c:varyColors val="0"/>
        <c:ser>
          <c:idx val="0"/>
          <c:order val="0"/>
          <c:spPr>
            <a:solidFill>
              <a:schemeClr val="accent1"/>
            </a:solidFill>
            <a:ln>
              <a:noFill/>
            </a:ln>
            <a:effectLst/>
          </c:spPr>
          <c:invertIfNegative val="0"/>
          <c:dLbls>
            <c:dLbl>
              <c:idx val="0"/>
              <c:tx>
                <c:rich>
                  <a:bodyPr/>
                  <a:lstStyle/>
                  <a:p>
                    <a:fld id="{334AA246-C7A0-4221-B3E5-A6F3C09A50D0}" type="VALUE">
                      <a:rPr lang="en-US"/>
                      <a:pPr/>
                      <a:t>[VALUE]</a:t>
                    </a:fld>
                    <a:r>
                      <a:rPr lang="en-US" b="0" i="0" u="none" baseline="0"/>
                      <a:t>, 11 %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6B-47DE-9A5C-54876249D633}"/>
                </c:ext>
              </c:extLst>
            </c:dLbl>
            <c:dLbl>
              <c:idx val="1"/>
              <c:tx>
                <c:rich>
                  <a:bodyPr/>
                  <a:lstStyle/>
                  <a:p>
                    <a:fld id="{516E6124-D5E2-498E-ADF6-68B0FA51910B}" type="VALUE">
                      <a:rPr lang="en-US"/>
                      <a:pPr/>
                      <a:t>[VALUE]</a:t>
                    </a:fld>
                    <a:r>
                      <a:rPr lang="en-US" b="0" i="0" u="none" baseline="0"/>
                      <a:t>, 10 %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6B-47DE-9A5C-54876249D633}"/>
                </c:ext>
              </c:extLst>
            </c:dLbl>
            <c:dLbl>
              <c:idx val="2"/>
              <c:tx>
                <c:rich>
                  <a:bodyPr/>
                  <a:lstStyle/>
                  <a:p>
                    <a:fld id="{A3631A3D-EAEE-45B0-A5F2-6A3D80E0283A}" type="VALUE">
                      <a:rPr lang="en-US"/>
                      <a:pPr/>
                      <a:t>[VALUE]</a:t>
                    </a:fld>
                    <a:r>
                      <a:rPr lang="en-US" b="0" i="0" u="none" baseline="0"/>
                      <a:t>, 12 %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06B-47DE-9A5C-54876249D633}"/>
                </c:ext>
              </c:extLst>
            </c:dLbl>
            <c:dLbl>
              <c:idx val="3"/>
              <c:tx>
                <c:rich>
                  <a:bodyPr/>
                  <a:lstStyle/>
                  <a:p>
                    <a:fld id="{AA0CFEDC-4016-471F-A6C9-82483EF32FC2}" type="VALUE">
                      <a:rPr lang="en-US"/>
                      <a:pPr/>
                      <a:t>[VALUE]</a:t>
                    </a:fld>
                    <a:r>
                      <a:rPr lang="en-US" b="0" i="0" u="none" baseline="0"/>
                      <a:t>, 19 %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06B-47DE-9A5C-54876249D633}"/>
                </c:ext>
              </c:extLst>
            </c:dLbl>
            <c:dLbl>
              <c:idx val="4"/>
              <c:tx>
                <c:rich>
                  <a:bodyPr/>
                  <a:lstStyle/>
                  <a:p>
                    <a:r>
                      <a:rPr lang="en-US" b="0" i="0" u="none" baseline="0"/>
                      <a:t>377, 26 %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06B-47DE-9A5C-54876249D633}"/>
                </c:ext>
              </c:extLst>
            </c:dLbl>
            <c:dLbl>
              <c:idx val="5"/>
              <c:tx>
                <c:rich>
                  <a:bodyPr/>
                  <a:lstStyle/>
                  <a:p>
                    <a:fld id="{457F6F51-3608-45F3-B6E3-D26222C4A6C4}" type="VALUE">
                      <a:rPr lang="en-US"/>
                      <a:pPr/>
                      <a:t>[VALUE]</a:t>
                    </a:fld>
                    <a:r>
                      <a:rPr lang="en-US" b="0" i="0" u="none" baseline="0"/>
                      <a:t>, 30 %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06B-47DE-9A5C-54876249D633}"/>
                </c:ext>
              </c:extLst>
            </c:dLbl>
            <c:dLbl>
              <c:idx val="6"/>
              <c:tx>
                <c:rich>
                  <a:bodyPr/>
                  <a:lstStyle/>
                  <a:p>
                    <a:fld id="{1841EFA0-8C4B-4BA8-9859-8D08F399DE00}" type="VALUE">
                      <a:rPr lang="en-US"/>
                      <a:pPr/>
                      <a:t>[VALUE]</a:t>
                    </a:fld>
                    <a:r>
                      <a:rPr lang="en-US" b="0" i="0" u="none" baseline="0"/>
                      <a:t>, 36 %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06B-47DE-9A5C-54876249D633}"/>
                </c:ext>
              </c:extLst>
            </c:dLbl>
            <c:dLbl>
              <c:idx val="7"/>
              <c:tx>
                <c:rich>
                  <a:bodyPr/>
                  <a:lstStyle/>
                  <a:p>
                    <a:fld id="{2C400A4A-5C43-4039-B039-349F35F09F88}" type="VALUE">
                      <a:rPr lang="en-US"/>
                      <a:pPr/>
                      <a:t>[VALUE]</a:t>
                    </a:fld>
                    <a:r>
                      <a:rPr lang="en-US" b="0" i="0" u="none" baseline="0"/>
                      <a:t>, 36 %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06B-47DE-9A5C-54876249D633}"/>
                </c:ext>
              </c:extLst>
            </c:dLbl>
            <c:dLbl>
              <c:idx val="8"/>
              <c:tx>
                <c:rich>
                  <a:bodyPr/>
                  <a:lstStyle/>
                  <a:p>
                    <a:fld id="{EB2368DC-1A8F-4C4F-A127-97D86DF1C83D}" type="VALUE">
                      <a:rPr lang="en-US"/>
                      <a:pPr/>
                      <a:t>[VALUE]</a:t>
                    </a:fld>
                    <a:r>
                      <a:rPr lang="en-US" b="0" i="0" u="none" baseline="0"/>
                      <a:t>, 44 %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06B-47DE-9A5C-54876249D633}"/>
                </c:ext>
              </c:extLst>
            </c:dLbl>
            <c:dLbl>
              <c:idx val="9"/>
              <c:tx>
                <c:rich>
                  <a:bodyPr/>
                  <a:lstStyle/>
                  <a:p>
                    <a:fld id="{64F4950D-12EF-4E87-AABE-47F876941388}" type="VALUE">
                      <a:rPr lang="en-US"/>
                      <a:pPr/>
                      <a:t>[VALUE]</a:t>
                    </a:fld>
                    <a:r>
                      <a:rPr lang="en-US" b="0" i="0" u="none" baseline="0"/>
                      <a:t>, 52 %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06B-47DE-9A5C-54876249D633}"/>
                </c:ext>
              </c:extLst>
            </c:dLbl>
            <c:dLbl>
              <c:idx val="10"/>
              <c:tx>
                <c:rich>
                  <a:bodyPr/>
                  <a:lstStyle/>
                  <a:p>
                    <a:fld id="{77CB9CAA-9E63-4BF3-9D02-80023996242E}" type="VALUE">
                      <a:rPr lang="en-US"/>
                      <a:pPr/>
                      <a:t>[VALUE]</a:t>
                    </a:fld>
                    <a:r>
                      <a:rPr lang="en-US" b="0" i="0" u="none" baseline="0"/>
                      <a:t>, 60 %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06B-47DE-9A5C-54876249D633}"/>
                </c:ext>
              </c:extLst>
            </c:dLbl>
            <c:dLbl>
              <c:idx val="11"/>
              <c:tx>
                <c:rich>
                  <a:bodyPr/>
                  <a:lstStyle/>
                  <a:p>
                    <a:fld id="{A58CCD60-8CB1-4522-9977-E64D8B61B7BD}" type="VALUE">
                      <a:rPr lang="en-US"/>
                      <a:pPr/>
                      <a:t>[VALUE]</a:t>
                    </a:fld>
                    <a:r>
                      <a:rPr lang="en-US" b="0" i="0" u="none" baseline="0"/>
                      <a:t>, 76 %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06B-47DE-9A5C-54876249D633}"/>
                </c:ext>
              </c:extLst>
            </c:dLbl>
            <c:spPr>
              <a:noFill/>
              <a:ln>
                <a:noFill/>
              </a:ln>
              <a:effectLst/>
            </c:spPr>
            <c:txPr>
              <a:bodyPr rot="0" spcFirstLastPara="1" vertOverflow="ellipsis" vert="horz" wrap="square" lIns="38100" tIns="19050" rIns="38100" bIns="19050" anchor="ctr" anchorCtr="1">
                <a:spAutoFit/>
              </a:bodyPr>
              <a:lstStyle/>
              <a:p>
                <a:pPr rtl="0">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tables!$C$3:$C$14</c:f>
              <c:strCache>
                <c:ptCount val="12"/>
                <c:pt idx="0">
                  <c:v>Other</c:v>
                </c:pt>
                <c:pt idx="1">
                  <c:v>Access to municipal services</c:v>
                </c:pt>
                <c:pt idx="2">
                  <c:v>Improved internet access</c:v>
                </c:pt>
                <c:pt idx="3">
                  <c:v>Health insurance for self or employees</c:v>
                </c:pt>
                <c:pt idx="4">
                  <c:v>Income assistance for staff not eligible for unemployment</c:v>
                </c:pt>
                <c:pt idx="5">
                  <c:v>Increased communication and information from state government</c:v>
                </c:pt>
                <c:pt idx="6">
                  <c:v>Debt relief/forbearance</c:v>
                </c:pt>
                <c:pt idx="7">
                  <c:v>Applying for federal assistance through the CARES Act (ie: Payment Protection Program)</c:v>
                </c:pt>
                <c:pt idx="8">
                  <c:v>Understanding for federal and state mandates/program offerings</c:v>
                </c:pt>
                <c:pt idx="9">
                  <c:v>Information on when non-essential services might resume</c:v>
                </c:pt>
                <c:pt idx="10">
                  <c:v>Assistance securing PPE and other supplies</c:v>
                </c:pt>
                <c:pt idx="11">
                  <c:v>Cash flow (payroll</c:v>
                </c:pt>
              </c:strCache>
            </c:strRef>
          </c:cat>
          <c:val>
            <c:numRef>
              <c:f>tables!$D$3:$D$14</c:f>
              <c:numCache>
                <c:formatCode>General</c:formatCode>
                <c:ptCount val="12"/>
                <c:pt idx="0">
                  <c:v>153</c:v>
                </c:pt>
                <c:pt idx="1">
                  <c:v>149</c:v>
                </c:pt>
                <c:pt idx="2">
                  <c:v>174</c:v>
                </c:pt>
                <c:pt idx="3">
                  <c:v>276</c:v>
                </c:pt>
                <c:pt idx="4">
                  <c:v>377</c:v>
                </c:pt>
                <c:pt idx="5">
                  <c:v>429</c:v>
                </c:pt>
                <c:pt idx="6">
                  <c:v>517</c:v>
                </c:pt>
                <c:pt idx="7">
                  <c:v>520</c:v>
                </c:pt>
                <c:pt idx="8">
                  <c:v>632</c:v>
                </c:pt>
                <c:pt idx="9">
                  <c:v>742</c:v>
                </c:pt>
                <c:pt idx="10">
                  <c:v>857</c:v>
                </c:pt>
                <c:pt idx="11">
                  <c:v>1085</c:v>
                </c:pt>
              </c:numCache>
            </c:numRef>
          </c:val>
          <c:extLst>
            <c:ext xmlns:c16="http://schemas.microsoft.com/office/drawing/2014/chart" uri="{C3380CC4-5D6E-409C-BE32-E72D297353CC}">
              <c16:uniqueId val="{0000000C-D06B-47DE-9A5C-54876249D633}"/>
            </c:ext>
          </c:extLst>
        </c:ser>
        <c:dLbls>
          <c:showLegendKey val="0"/>
          <c:showVal val="0"/>
          <c:showCatName val="0"/>
          <c:showSerName val="0"/>
          <c:showPercent val="0"/>
          <c:showBubbleSize val="0"/>
        </c:dLbls>
        <c:gapWidth val="182"/>
        <c:axId val="171726720"/>
        <c:axId val="171728256"/>
      </c:barChart>
      <c:catAx>
        <c:axId val="17172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100" b="0" i="0" u="none" strike="noStrike" kern="1200" baseline="0">
                <a:solidFill>
                  <a:sysClr val="windowText" lastClr="000000"/>
                </a:solidFill>
                <a:latin typeface="+mn-lt"/>
                <a:ea typeface="+mn-ea"/>
                <a:cs typeface="+mn-cs"/>
              </a:defRPr>
            </a:pPr>
            <a:endParaRPr lang="en-US"/>
          </a:p>
        </c:txPr>
        <c:crossAx val="171728256"/>
        <c:crosses val="autoZero"/>
        <c:auto val="1"/>
        <c:lblAlgn val="ctr"/>
        <c:lblOffset val="100"/>
        <c:noMultiLvlLbl val="0"/>
      </c:catAx>
      <c:valAx>
        <c:axId val="171728256"/>
        <c:scaling>
          <c:orientation val="minMax"/>
        </c:scaling>
        <c:delete val="1"/>
        <c:axPos val="b"/>
        <c:numFmt formatCode="General" sourceLinked="1"/>
        <c:majorTickMark val="none"/>
        <c:minorTickMark val="none"/>
        <c:tickLblPos val="nextTo"/>
        <c:crossAx val="171726720"/>
        <c:crosses val="autoZero"/>
        <c:crossBetween val="between"/>
      </c:valAx>
      <c:spPr>
        <a:noFill/>
        <a:ln>
          <a:noFill/>
        </a:ln>
        <a:effectLst/>
      </c:spPr>
    </c:plotArea>
    <c:plotVisOnly val="1"/>
    <c:dispBlanksAs val="gap"/>
    <c:showDLblsOverMax val="0"/>
  </c:chart>
  <c:spPr>
    <a:noFill/>
    <a:ln>
      <a:noFill/>
    </a:ln>
    <a:effectLst/>
  </c:spPr>
  <c:txPr>
    <a:bodyPr/>
    <a:lstStyle/>
    <a:p>
      <a:pPr rtl="0">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9b300f92f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9b300f92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rtl="0"/>
            <a:r>
              <a:rPr lang="es" b="0" i="0" u="none" baseline="0">
                <a:latin typeface="Montserrat SemiBold" panose="020B0604020202020204" charset="0"/>
              </a:rPr>
              <a:t>Solo 324 programas solicitaron PPP, y solo 193 de esos informaron que se había otorgado la solicitud.</a:t>
            </a:r>
          </a:p>
          <a:p>
            <a:pPr algn="l" rtl="0"/>
            <a:r>
              <a:rPr lang="es" b="0" i="0" u="none" baseline="0">
                <a:latin typeface="Montserrat SemiBold" panose="020B0604020202020204" charset="0"/>
              </a:rPr>
              <a:t>Cuando se preguntó por qué las empresas no solicitaban fondos de ninguna fuente, las personas que respondieron mencionaron que se sentían incómodas a la hora de tomar un préstamo (incluso cuando podría perdonarse), que no conocían programas de financiación, que no reunían los requisitos, que estaban abrumadas, que no tenían los documentos necesarios y que no tenían una relación bancaria, como los motivos principales.</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9b300f92f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9b300f92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023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rtl="0"/>
            <a:r>
              <a:rPr lang="es" b="0" i="0" u="none" baseline="0"/>
              <a:t>Revise cada componente.</a:t>
            </a:r>
          </a:p>
          <a:p>
            <a:endParaRPr lang="es" baseline="0" dirty="0"/>
          </a:p>
          <a:p>
            <a:pPr algn="l" rtl="0"/>
            <a:r>
              <a:rPr lang="es" b="0" i="0" u="none" baseline="0"/>
              <a:t>Escuchamos sus inquietudes en la encuesta y continuamos escuchándolas a través de sus llamadas y correos electrónicos. Cada uno de estos apoyos está diseñado para aliviar un poco los gastos de su empresa y proporcionarle acceso gratuito a los apoyos para un programa más sólido.</a:t>
            </a:r>
          </a:p>
          <a:p>
            <a:endParaRPr lang="es" baseline="0" dirty="0"/>
          </a:p>
          <a:p>
            <a:pPr algn="l" rtl="0"/>
            <a:r>
              <a:rPr lang="es" b="0" i="0" u="none" baseline="0"/>
              <a:t>Reactivación de gastos y subsidio para suministros: hablaremos más sobre estos en las próximas diapositivas.</a:t>
            </a:r>
          </a:p>
          <a:p>
            <a:endParaRPr lang="es" baseline="0" dirty="0"/>
          </a:p>
          <a:p>
            <a:pPr algn="l" rtl="0"/>
            <a:r>
              <a:rPr lang="es" b="0" i="0" u="none" baseline="0"/>
              <a:t>Subsidio para capacitación en salud: A principios de la pandemia de COVID-19, el área de Licenciamiento de la OEC reconoció las autorizaciones que habían vencido durante la declaración de emergencia. Escuchamos su preocupación por ponerse al día con las autorizaciones vencidas y pagarlas.  Lo ayudaremos con los primeros auxilios, la resucitación cardiopulmonar y la administración de medicamentos de primeros auxilios y de medicamentos anafilácticos de emergencia (capacitación sobre EpiPen) requeridos que venzan durante la emergencia de COVID-19. Nuestro asociado United Way of Connecticut usará la plataforma Thrive de la OEC para programar capacitaciones cuando sean seguras nuevamente. El personal trabajará con los programas de todo el estado para programar capacitaciones en inglés y español.</a:t>
            </a:r>
          </a:p>
          <a:p>
            <a:endParaRPr lang="es" baseline="0" dirty="0"/>
          </a:p>
          <a:p>
            <a:pPr algn="l" rtl="0"/>
            <a:r>
              <a:rPr lang="es" b="0" i="0" u="none" baseline="0"/>
              <a:t>Subsidio para comprobaciones de antecedentes: Esto agrega fondos para continuar con un apoyo que finalizó anteriormente: cubriremos el costo de las nuevas contrataciones y vencimientos para que su empresa no tenga que hacerlo.</a:t>
            </a:r>
          </a:p>
          <a:p>
            <a:endParaRPr lang="es" baseline="0" dirty="0"/>
          </a:p>
          <a:p>
            <a:pPr algn="l" rtl="0"/>
            <a:r>
              <a:rPr lang="es" b="0" i="0" u="none" baseline="0"/>
              <a:t>Desarrollo profesional: Un tema recurrente en la encuesta fue la necesidad de capacitaciones sobre el trabajo durante una pandemia y después de esta.  Esté atento a estas ofertas gratuitas que se implementarán con el tiempo. Se anunciarán seminarios web. A través de su cuenta de Registro de la Oficina de Primera Infancia ya tiene capacitaciones en línea, y agregaremos más contenido específico sobre salud y seguridad. También puede solicitar una beca a través de dicha cuenta. Asegúrese de consultar el registro de OEC en cuestión para obtener detalles. Algunos detalles importantes sobre la beca: la OEC reconoció que muchos de ustedes que tenían subvenciones para el trimestre de primavera no pudieron finalizar sus cursos, y los eximimos del pago único conforme a la política del curso a fin de permitirles volver a presentarse para la misma clase este verano sin sanción si ya la pagamos. También estamos trabajando con el personal que había recibido un subsidio para el trimestre de primavera y que fue despedido o suspendido, pero que continúa según lo programado para recibir el título. Consulte con el asesor educativo regional del Registro de la Oficina de Primera Infancia para obtener apoyo.</a:t>
            </a:r>
          </a:p>
          <a:p>
            <a:endParaRPr lang="es" baseline="0" dirty="0"/>
          </a:p>
          <a:p>
            <a:pPr algn="l" rtl="0"/>
            <a:r>
              <a:rPr lang="es" b="0" i="0" u="none" baseline="0"/>
              <a:t>Apoyo comercial (consulte la diapositiva para conocer las necesidades más urgentes con las que puede ayudarlo el gobierno): a través de la encuesta y con cada llamada y correo electrónico que recibimos de usted, se nos recuerda lo frágil que es nuestra industria. Cuando el salario mínimo subió a $11 por hora, escuchamos lo dividido que estaba entre querer apoyar la mejora en los salarios y no tener ingresos adicionales para pagar un nuevo esquema de salarios.  Reducción de la demanda de cuidado (menos familias necesitan su ayuda) y está intentando mantener las puertas abiertas; ambos son grandes desafíos.  Nos asociamos con el Women’s Business Development Council (WBDC) para asegurarnos de que nuestros programas contribuyan a EMPRESAS sólidas y saludables. Necesitamos que nuestras empresas estén listas para solicitar fondos, para presentar la documentación adecuada a fin de que se perdonen los préstamos y para que los impuestos se declaren correctamente, así como para solicitar subvenciones a fin de crecer y prosperar. Necesitamos </a:t>
            </a:r>
            <a:r>
              <a:rPr lang="es" b="1" i="0" u="none" baseline="0"/>
              <a:t>empresas de excelencia</a:t>
            </a:r>
            <a:r>
              <a:rPr lang="es" b="0" i="0" u="none" baseline="0"/>
              <a:t> para que sean coherentes con la programación de calidad que ofrecen. El WBDC es el coordinador de apoyo para empresas de todo el estado de la OEC. Estamos entusiasmados porque los programas ya comenzaron a llamar al WBDC para obtener ayuda gratuita, y anunciaremos los detalles sobre cómo obtener apoyo individualizado a más largo plazo, acceder a los incentivos fiscales y tecnológicos y desarrollar planes comerciales. No podemos defraudar a nuestros niños, familias y al personal (ni a nosotros mismos), por no asegurarnos de contar con estabilidad y sustentabilidad. </a:t>
            </a:r>
          </a:p>
          <a:p>
            <a:endParaRPr lang="es" baseline="0" dirty="0"/>
          </a:p>
          <a:p>
            <a:pPr algn="l" rtl="0"/>
            <a:r>
              <a:rPr lang="es" b="0" i="0" u="none" baseline="0"/>
              <a:t>AQIS y SFCCN: Escuchamos sus profundas preocupaciones sobre lo que les está sucediendo a los niños, y las preguntas que hace sobre cómo se encuentra la calidad en este momento. Los niños son el motivo por el cual estamos aquí, y nos aseguraremos de continuar resolviendo problemas con usted para proporcionarles la calidad más alta posible.  Esté atento a los próximos detalles sobre cómo acceder a los apoyos gratuitos individualizados y grupales, y recuerde los estándares de acreditación de la National Association for Family Child Care (NAFCC) y de la National Association for the Education of Young Children (NAEYC) mientras avanza con la mejora constante de la calidad. Conocemos las mejores prácticas... ¿Necesita ayuda para descubrir los próximos pasos durante la pandemia de COVID-19 y después de esta? Estos son proyectos de apoyo para lograrlo. </a:t>
            </a:r>
          </a:p>
          <a:p>
            <a:endParaRPr lang="es" baseline="0" dirty="0"/>
          </a:p>
          <a:p>
            <a:pPr algn="l" rtl="0"/>
            <a:r>
              <a:rPr lang="es" b="0" i="0" u="none" baseline="0"/>
              <a:t>Materiales de comunicación: Nos pidió que lo ayudáramos a hablar con el personal, los niños y las familias.  El sitio web ct.gov/coronavirus tiene folletos para la apertura de empresas, y tal vez esté viendo campañas de envío de mensajes en la TV y las redes sociales en este momento.  La OEC también tiene el manual superútil: Guidance for Child Care during COVID-19. Nos verá compartiendo constantemente comunicaciones que puede usar y compartir para confiar en su programa y ayudar a las familias a confiar también.</a:t>
            </a:r>
          </a:p>
          <a:p>
            <a:endParaRPr lang="es" baseline="0" dirty="0"/>
          </a:p>
          <a:p>
            <a:pPr algn="l" rtl="0"/>
            <a:r>
              <a:rPr lang="es" b="0" i="0" u="none" baseline="0"/>
              <a:t>Programas CTCARES: Mientras la OEC pueda, continuaremos con estos programas importantes. (¿Algún dato que deseemos citar aquí sobre la cantidad de trabajadores esenciales que hemos ayudado? Etc.).</a:t>
            </a:r>
          </a:p>
          <a:p>
            <a:endParaRPr lang="es" baseline="0" dirty="0"/>
          </a:p>
          <a:p>
            <a:pPr algn="l" rtl="0"/>
            <a:r>
              <a:rPr lang="es" b="0" i="0" u="none" baseline="0"/>
              <a:t>Aquí hay muchas oportunidades a las que puede acceder. ¡Explórelas!  Ahora observemos los dos programas de subsidios.</a:t>
            </a:r>
            <a:endParaRPr lang="es" dirty="0"/>
          </a:p>
        </p:txBody>
      </p:sp>
    </p:spTree>
    <p:extLst>
      <p:ext uri="{BB962C8B-B14F-4D97-AF65-F5344CB8AC3E}">
        <p14:creationId xmlns:p14="http://schemas.microsoft.com/office/powerpoint/2010/main" val="362938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9b300f92f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9b300f92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i="0" u="none" baseline="0"/>
              <a:t>El programa no puede tener medidas de control contra la licencia.</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9b300f92f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9b300f92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i="0" u="none" baseline="0"/>
              <a:t>Usamos los datos de las encuestas y el conocimiento de las empresas de cuidado de niños para determinar cómo abordar estos montos.</a:t>
            </a:r>
          </a:p>
          <a:p>
            <a:pPr marL="0" lvl="0" indent="0" algn="l" rtl="0">
              <a:spcBef>
                <a:spcPts val="0"/>
              </a:spcBef>
              <a:spcAft>
                <a:spcPts val="0"/>
              </a:spcAft>
              <a:buNone/>
            </a:pPr>
            <a:endParaRPr lang="es" baseline="0" dirty="0"/>
          </a:p>
          <a:p>
            <a:pPr marL="0" lvl="0" indent="0" algn="l" rtl="0">
              <a:spcBef>
                <a:spcPts val="0"/>
              </a:spcBef>
              <a:spcAft>
                <a:spcPts val="0"/>
              </a:spcAft>
              <a:buNone/>
            </a:pPr>
            <a:r>
              <a:rPr lang="es" b="0" i="0" u="none" baseline="0"/>
              <a:t>El tamaño del programa se basa en la capacidad autorizada.</a:t>
            </a:r>
          </a:p>
          <a:p>
            <a:pPr marL="0" lvl="0" indent="0" algn="l" rtl="0">
              <a:spcBef>
                <a:spcPts val="0"/>
              </a:spcBef>
              <a:spcAft>
                <a:spcPts val="0"/>
              </a:spcAft>
              <a:buNone/>
            </a:pPr>
            <a:endParaRPr lang="es" baseline="0" dirty="0"/>
          </a:p>
          <a:p>
            <a:pPr marL="0" lvl="0" indent="0" algn="l" rtl="0">
              <a:spcBef>
                <a:spcPts val="0"/>
              </a:spcBef>
              <a:spcAft>
                <a:spcPts val="0"/>
              </a:spcAft>
              <a:buNone/>
            </a:pPr>
            <a:r>
              <a:rPr lang="es" b="0" i="0" u="none" baseline="0"/>
              <a:t>Observará que les pagamos más a los programas más pequeños: son estos los que, por lo general, tienen márgenes de ganancias más pequeños.</a:t>
            </a:r>
          </a:p>
          <a:p>
            <a:pPr marL="0" lvl="0" indent="0" algn="l" rtl="0">
              <a:spcBef>
                <a:spcPts val="0"/>
              </a:spcBef>
              <a:spcAft>
                <a:spcPts val="0"/>
              </a:spcAft>
              <a:buNone/>
            </a:pPr>
            <a:endParaRPr lang="es" baseline="0" dirty="0"/>
          </a:p>
          <a:p>
            <a:pPr marL="0" lvl="0" indent="0" algn="l" rtl="0">
              <a:spcBef>
                <a:spcPts val="0"/>
              </a:spcBef>
              <a:spcAft>
                <a:spcPts val="0"/>
              </a:spcAft>
              <a:buNone/>
            </a:pPr>
            <a:r>
              <a:rPr lang="es" b="0" i="0" u="none" baseline="0"/>
              <a:t>Nuevamente, teniendo en cuenta que no podemos financiar completamente los programas, este programa proporciona fondos para compensar los gastos que está experimentando a medida que regresa la demanda y considerando que los tamaños de los grupos de preescolar y escuelas primarias son más pequeños. </a:t>
            </a:r>
          </a:p>
          <a:p>
            <a:pPr marL="0" lvl="0" indent="0" algn="l" rtl="0">
              <a:spcBef>
                <a:spcPts val="0"/>
              </a:spcBef>
              <a:spcAft>
                <a:spcPts val="0"/>
              </a:spcAft>
              <a:buNone/>
            </a:pPr>
            <a:endParaRPr lang="es" baseline="0" dirty="0"/>
          </a:p>
          <a:p>
            <a:pPr marL="0" lvl="0" indent="0" algn="l" rtl="0">
              <a:spcBef>
                <a:spcPts val="0"/>
              </a:spcBef>
              <a:spcAft>
                <a:spcPts val="0"/>
              </a:spcAft>
              <a:buNone/>
            </a:pPr>
            <a:r>
              <a:rPr lang="es" b="0" i="0" u="none" baseline="0"/>
              <a:t>Nuestro compromiso con las acreditaciones de la NAFCC y la NAEYC es claro en los aumentos del 20 %.</a:t>
            </a:r>
            <a:endParaRPr dirty="0"/>
          </a:p>
        </p:txBody>
      </p:sp>
    </p:spTree>
    <p:extLst>
      <p:ext uri="{BB962C8B-B14F-4D97-AF65-F5344CB8AC3E}">
        <p14:creationId xmlns:p14="http://schemas.microsoft.com/office/powerpoint/2010/main" val="1869992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9b300f92f_0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9b300f92f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rtl="0">
              <a:buNone/>
            </a:pPr>
            <a:r>
              <a:rPr lang="es" sz="1100" b="0" i="0" u="none" baseline="0">
                <a:latin typeface="Montserrat SemiBold" panose="020B0604020202020204" charset="0"/>
              </a:rPr>
              <a:t>¡Sabemos cómo lavarnos las manos! Es más que eso...</a:t>
            </a:r>
          </a:p>
          <a:p>
            <a:pPr algn="l" rtl="0"/>
            <a:r>
              <a:rPr lang="es" sz="1100" b="0" i="0" u="none" baseline="0">
                <a:latin typeface="Montserrat SemiBold" panose="020B0604020202020204" charset="0"/>
              </a:rPr>
              <a:t>Aumento de los suministros de limpieza.</a:t>
            </a:r>
          </a:p>
          <a:p>
            <a:pPr algn="l" rtl="0"/>
            <a:r>
              <a:rPr lang="es" sz="1100" b="0" i="0" u="none" baseline="0">
                <a:latin typeface="Montserrat SemiBold" panose="020B0604020202020204" charset="0"/>
              </a:rPr>
              <a:t>PPE (equipos de protección personal)</a:t>
            </a:r>
          </a:p>
          <a:p>
            <a:pPr algn="l" rtl="0"/>
            <a:r>
              <a:rPr lang="es" sz="1100" b="0" i="0" u="none" baseline="0">
                <a:latin typeface="Montserrat SemiBold" panose="020B0604020202020204" charset="0"/>
              </a:rPr>
              <a:t>Consultas de enfermería o médicas</a:t>
            </a:r>
          </a:p>
          <a:p>
            <a:pPr marL="0" lvl="0" indent="0" algn="l" rtl="0">
              <a:spcBef>
                <a:spcPts val="0"/>
              </a:spcBef>
              <a:spcAft>
                <a:spcPts val="0"/>
              </a:spcAft>
              <a:buNone/>
            </a:pPr>
            <a:endParaRPr lang="es" dirty="0"/>
          </a:p>
          <a:p>
            <a:pPr marL="0" lvl="0" indent="0" algn="l" rtl="0">
              <a:spcBef>
                <a:spcPts val="0"/>
              </a:spcBef>
              <a:spcAft>
                <a:spcPts val="0"/>
              </a:spcAft>
              <a:buNone/>
            </a:pPr>
            <a:r>
              <a:rPr lang="es" b="0" i="0" u="none" baseline="0"/>
              <a:t>Este subsidio reconoce que los programas pueden comprar sus propios suministros o pagar por un servicio de limpieza; tal vez tenga marcas o proveedores preferidos. Esto le proporciona al programa los fondos y la facultad para tomar decisiones.</a:t>
            </a:r>
          </a:p>
          <a:p>
            <a:pPr marL="0" lvl="0" indent="0" algn="l" rtl="0">
              <a:spcBef>
                <a:spcPts val="0"/>
              </a:spcBef>
              <a:spcAft>
                <a:spcPts val="0"/>
              </a:spcAft>
              <a:buNone/>
            </a:pPr>
            <a:endParaRPr lang="es" baseline="0" dirty="0"/>
          </a:p>
          <a:p>
            <a:pPr marL="0" lvl="0" indent="0" algn="l" rtl="0">
              <a:spcBef>
                <a:spcPts val="0"/>
              </a:spcBef>
              <a:spcAft>
                <a:spcPts val="0"/>
              </a:spcAft>
              <a:buNone/>
            </a:pPr>
            <a:r>
              <a:rPr lang="es" b="0" i="0" u="none" baseline="0"/>
              <a:t>También reconoce que la OEC apoyará el PPE lo más posible, pero que usted tiene preferencias y oportunidades personales.</a:t>
            </a:r>
            <a:endParaRPr lang="es" dirty="0"/>
          </a:p>
          <a:p>
            <a:pPr marL="0" lvl="0" indent="0" algn="l" rtl="0">
              <a:spcBef>
                <a:spcPts val="0"/>
              </a:spcBef>
              <a:spcAft>
                <a:spcPts val="0"/>
              </a:spcAft>
              <a:buNone/>
            </a:pPr>
            <a:endParaRPr lang="es" dirty="0"/>
          </a:p>
          <a:p>
            <a:pPr marL="0" lvl="0" indent="0" algn="l" rtl="0">
              <a:spcBef>
                <a:spcPts val="0"/>
              </a:spcBef>
              <a:spcAft>
                <a:spcPts val="0"/>
              </a:spcAft>
              <a:buNone/>
            </a:pPr>
            <a:r>
              <a:rPr lang="es" b="0" i="0" u="none" baseline="0"/>
              <a:t>SIN restricción de ingresos.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9b300f92f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9b300f92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i="0" u="none" baseline="0"/>
              <a:t>El tamaño del programa se basa nuevamente en la capacidad autorizada del DCCC, DCGH o DCFH.</a:t>
            </a:r>
          </a:p>
          <a:p>
            <a:pPr marL="0" lvl="0" indent="0" algn="l" rtl="0">
              <a:spcBef>
                <a:spcPts val="0"/>
              </a:spcBef>
              <a:spcAft>
                <a:spcPts val="0"/>
              </a:spcAft>
              <a:buNone/>
            </a:pPr>
            <a:endParaRPr lang="es" baseline="0" dirty="0"/>
          </a:p>
          <a:p>
            <a:pPr marL="0" lvl="0" indent="0" algn="l" rtl="0">
              <a:spcBef>
                <a:spcPts val="0"/>
              </a:spcBef>
              <a:spcAft>
                <a:spcPts val="0"/>
              </a:spcAft>
              <a:buNone/>
            </a:pPr>
            <a:r>
              <a:rPr lang="es" b="0" i="0" u="none" baseline="0"/>
              <a:t>En el caso de los campamentos autorizados, el personal de Licenciamiento de la OEC ha utilizado información del campamento para identificar si son pequeños, medianos o grandes.</a:t>
            </a:r>
          </a:p>
          <a:p>
            <a:pPr marL="0" lvl="0" indent="0" algn="l" rtl="0">
              <a:spcBef>
                <a:spcPts val="0"/>
              </a:spcBef>
              <a:spcAft>
                <a:spcPts val="0"/>
              </a:spcAft>
              <a:buNone/>
            </a:pPr>
            <a:endParaRPr lang="es"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46818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9b300f92f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9b300f92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i="0" u="none" baseline="0"/>
              <a:t>El tamaño del programa se basa nuevamente en la capacidad autorizada del DCCC, DCGH o DCFH.</a:t>
            </a:r>
          </a:p>
          <a:p>
            <a:pPr marL="0" lvl="0" indent="0" algn="l" rtl="0">
              <a:spcBef>
                <a:spcPts val="0"/>
              </a:spcBef>
              <a:spcAft>
                <a:spcPts val="0"/>
              </a:spcAft>
              <a:buNone/>
            </a:pPr>
            <a:endParaRPr lang="es" baseline="0" dirty="0"/>
          </a:p>
          <a:p>
            <a:pPr marL="0" lvl="0" indent="0" algn="l" rtl="0">
              <a:spcBef>
                <a:spcPts val="0"/>
              </a:spcBef>
              <a:spcAft>
                <a:spcPts val="0"/>
              </a:spcAft>
              <a:buNone/>
            </a:pPr>
            <a:r>
              <a:rPr lang="es" b="0" i="0" u="none" baseline="0"/>
              <a:t>En el caso de los campamentos autorizados, el personal de Licenciamiento de la OEC ha utilizado información del campamento para identificar si son pequeños, medianos o grandes.</a:t>
            </a:r>
          </a:p>
          <a:p>
            <a:pPr marL="0" lvl="0" indent="0" algn="l" rtl="0">
              <a:spcBef>
                <a:spcPts val="0"/>
              </a:spcBef>
              <a:spcAft>
                <a:spcPts val="0"/>
              </a:spcAft>
              <a:buNone/>
            </a:pPr>
            <a:endParaRPr lang="es" baseline="0" dirty="0"/>
          </a:p>
          <a:p>
            <a:pPr marL="0" lvl="0" indent="0" algn="l" rtl="0">
              <a:spcBef>
                <a:spcPts val="0"/>
              </a:spcBef>
              <a:spcAft>
                <a:spcPts val="0"/>
              </a:spcAft>
              <a:buNone/>
            </a:pPr>
            <a:r>
              <a:rPr lang="es" b="0" i="0" u="none" baseline="0"/>
              <a:t>La responsabilidad es clave: ¡estos son dólares de los contribuyentes!</a:t>
            </a:r>
          </a:p>
          <a:p>
            <a:pPr marL="0" lvl="0" indent="0" algn="l" rtl="0">
              <a:spcBef>
                <a:spcPts val="0"/>
              </a:spcBef>
              <a:spcAft>
                <a:spcPts val="0"/>
              </a:spcAft>
              <a:buNone/>
            </a:pPr>
            <a:endParaRPr lang="es" baseline="0" dirty="0"/>
          </a:p>
          <a:p>
            <a:pPr marL="0" lvl="0" indent="0" algn="l" rtl="0">
              <a:spcBef>
                <a:spcPts val="0"/>
              </a:spcBef>
              <a:spcAft>
                <a:spcPts val="0"/>
              </a:spcAft>
              <a:buNone/>
            </a:pPr>
            <a:r>
              <a:rPr lang="es" b="0" i="0" u="none" baseline="0"/>
              <a:t>Los fondos recibidos deben declararse en los impuestos.</a:t>
            </a:r>
          </a:p>
          <a:p>
            <a:pPr marL="0" lvl="0" indent="0" algn="l" rtl="0">
              <a:spcBef>
                <a:spcPts val="0"/>
              </a:spcBef>
              <a:spcAft>
                <a:spcPts val="0"/>
              </a:spcAft>
              <a:buNone/>
            </a:pPr>
            <a:endParaRPr lang="es" baseline="0" dirty="0"/>
          </a:p>
          <a:p>
            <a:pPr marL="0" lvl="0" indent="0" algn="l" rtl="0">
              <a:spcBef>
                <a:spcPts val="0"/>
              </a:spcBef>
              <a:spcAft>
                <a:spcPts val="0"/>
              </a:spcAft>
              <a:buNone/>
            </a:pPr>
            <a:r>
              <a:rPr lang="es" b="0" i="0" u="none" baseline="0"/>
              <a:t>La OEC puede auditar su solicitud.</a:t>
            </a:r>
          </a:p>
          <a:p>
            <a:pPr marL="0" lvl="0" indent="0" algn="l" rtl="0">
              <a:spcBef>
                <a:spcPts val="0"/>
              </a:spcBef>
              <a:spcAft>
                <a:spcPts val="0"/>
              </a:spcAft>
              <a:buNone/>
            </a:pPr>
            <a:endParaRPr lang="es"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96894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9b300f92f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9b300f92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i="0" u="none" baseline="0"/>
              <a:t>Hablamos con muchos de ustedes antes de la encuesta, durante esta y desde que se realizó, y todos querían asegurarse de que sus voces se escucharan. No podemos agradecerles lo suficientes por sus opiniones.</a:t>
            </a:r>
            <a:endParaRPr dirty="0"/>
          </a:p>
        </p:txBody>
      </p:sp>
    </p:spTree>
    <p:extLst>
      <p:ext uri="{BB962C8B-B14F-4D97-AF65-F5344CB8AC3E}">
        <p14:creationId xmlns:p14="http://schemas.microsoft.com/office/powerpoint/2010/main" val="1782844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9b300f92f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9b300f92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i="0" u="none" baseline="0"/>
              <a:t>Hacemos esto por los niños... Gracias por ser una empresa de cuidado de niños; no podríamos tener una fuerza laboral sin usted.</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07dc81b14_0_1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65" name="Google Shape;65;g807dc81b14_0_1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92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9b300f92f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9b300f92f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9b300f92f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9b300f92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9b300f92f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9b300f9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9b300f92f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9b300f92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9b300f92f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9b300f92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i="0" u="none" baseline="0"/>
              <a:t>Hablamos con muchos de ustedes antes de la encuesta, durante esta y desde que se realizó, y todos querían asegurarse de que sus voces se escucharan. No podemos agradecerles lo suficientes por sus opiniones.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9b300f92f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9b300f92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526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9b300f92f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9b300f92f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i="0" u="none" baseline="0"/>
              <a:t>Debemos obtener una diapositiva definitiva de esto con los porcentajes.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9b300f92f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9b300f92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i="0" u="none" baseline="0"/>
              <a:t>Estas respuestas son de hace un mes.</a:t>
            </a:r>
          </a:p>
          <a:p>
            <a:pPr marL="0" lvl="0" indent="0" algn="l" rtl="0">
              <a:spcBef>
                <a:spcPts val="0"/>
              </a:spcBef>
              <a:spcAft>
                <a:spcPts val="0"/>
              </a:spcAft>
              <a:buNone/>
            </a:pPr>
            <a:r>
              <a:rPr lang="es" b="0" i="0" u="none" baseline="0"/>
              <a:t>Según lo que le escuchamos decir, desea más ayuda con estos temas, ahora más que nunca.</a:t>
            </a:r>
            <a:endParaRPr dirty="0"/>
          </a:p>
        </p:txBody>
      </p:sp>
    </p:spTree>
    <p:extLst>
      <p:ext uri="{BB962C8B-B14F-4D97-AF65-F5344CB8AC3E}">
        <p14:creationId xmlns:p14="http://schemas.microsoft.com/office/powerpoint/2010/main" val="85736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Picture 3- white">
  <p:cSld name="5_Picture 3- white">
    <p:spTree>
      <p:nvGrpSpPr>
        <p:cNvPr id="1" name="Shape 71"/>
        <p:cNvGrpSpPr/>
        <p:nvPr/>
      </p:nvGrpSpPr>
      <p:grpSpPr>
        <a:xfrm>
          <a:off x="0" y="0"/>
          <a:ext cx="0" cy="0"/>
          <a:chOff x="0" y="0"/>
          <a:chExt cx="0" cy="0"/>
        </a:xfrm>
      </p:grpSpPr>
      <p:sp>
        <p:nvSpPr>
          <p:cNvPr id="72" name="Google Shape;72;p18"/>
          <p:cNvSpPr txBox="1">
            <a:spLocks noGrp="1"/>
          </p:cNvSpPr>
          <p:nvPr>
            <p:ph type="body" idx="1"/>
          </p:nvPr>
        </p:nvSpPr>
        <p:spPr>
          <a:xfrm>
            <a:off x="5486400" y="3352801"/>
            <a:ext cx="3657600" cy="22098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100000"/>
              </a:lnSpc>
              <a:spcBef>
                <a:spcPts val="400"/>
              </a:spcBef>
              <a:spcAft>
                <a:spcPts val="0"/>
              </a:spcAft>
              <a:buClr>
                <a:schemeClr val="lt1"/>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100000"/>
              </a:lnSpc>
              <a:spcBef>
                <a:spcPts val="360"/>
              </a:spcBef>
              <a:spcAft>
                <a:spcPts val="0"/>
              </a:spcAft>
              <a:buClr>
                <a:schemeClr val="lt1"/>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100000"/>
              </a:lnSpc>
              <a:spcBef>
                <a:spcPts val="320"/>
              </a:spcBef>
              <a:spcAft>
                <a:spcPts val="0"/>
              </a:spcAft>
              <a:buClr>
                <a:schemeClr val="lt1"/>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100000"/>
              </a:lnSpc>
              <a:spcBef>
                <a:spcPts val="320"/>
              </a:spcBef>
              <a:spcAft>
                <a:spcPts val="0"/>
              </a:spcAft>
              <a:buClr>
                <a:schemeClr val="lt1"/>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9pPr>
          </a:lstStyle>
          <a:p>
            <a:endParaRPr/>
          </a:p>
        </p:txBody>
      </p:sp>
      <p:sp>
        <p:nvSpPr>
          <p:cNvPr id="73" name="Google Shape;73;p18"/>
          <p:cNvSpPr>
            <a:spLocks noGrp="1"/>
          </p:cNvSpPr>
          <p:nvPr>
            <p:ph type="pic" idx="2"/>
          </p:nvPr>
        </p:nvSpPr>
        <p:spPr>
          <a:xfrm>
            <a:off x="0" y="-329930"/>
            <a:ext cx="8433300" cy="720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R="0" lvl="1"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R="0" lvl="2"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R="0" lvl="3"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4" name="Google Shape;74;p18"/>
          <p:cNvSpPr txBox="1">
            <a:spLocks noGrp="1"/>
          </p:cNvSpPr>
          <p:nvPr>
            <p:ph type="body" idx="3"/>
          </p:nvPr>
        </p:nvSpPr>
        <p:spPr>
          <a:xfrm rot="-5400000">
            <a:off x="-228600" y="1066800"/>
            <a:ext cx="1676400" cy="457200"/>
          </a:xfrm>
          <a:prstGeom prst="rect">
            <a:avLst/>
          </a:prstGeom>
          <a:noFill/>
          <a:ln w="57150" cap="flat" cmpd="sng">
            <a:solidFill>
              <a:srgbClr val="6D9BAF"/>
            </a:solidFill>
            <a:prstDash val="solid"/>
            <a:round/>
            <a:headEnd type="none" w="sm" len="sm"/>
            <a:tailEnd type="none" w="sm" len="sm"/>
          </a:ln>
        </p:spPr>
        <p:txBody>
          <a:bodyPr spcFirstLastPara="1" wrap="square" lIns="91425" tIns="45700" rIns="91425" bIns="45700" anchor="t" anchorCtr="0">
            <a:noAutofit/>
          </a:bodyPr>
          <a:lstStyle>
            <a:lvl1pPr marL="457200" marR="0" lvl="0" indent="-228600" algn="ctr">
              <a:lnSpc>
                <a:spcPct val="100000"/>
              </a:lnSpc>
              <a:spcBef>
                <a:spcPts val="360"/>
              </a:spcBef>
              <a:spcAft>
                <a:spcPts val="0"/>
              </a:spcAft>
              <a:buClr>
                <a:schemeClr val="lt1"/>
              </a:buClr>
              <a:buSzPts val="1800"/>
              <a:buFont typeface="Arial"/>
              <a:buNone/>
              <a:defRPr sz="1800" b="1" i="0" u="none" strike="noStrike" cap="none">
                <a:solidFill>
                  <a:srgbClr val="6D9BAF"/>
                </a:solidFill>
                <a:latin typeface="Arial"/>
                <a:ea typeface="Arial"/>
                <a:cs typeface="Arial"/>
                <a:sym typeface="Arial"/>
              </a:defRPr>
            </a:lvl1pPr>
            <a:lvl2pPr marL="914400" marR="0" lvl="1" indent="-355600" algn="l">
              <a:lnSpc>
                <a:spcPct val="100000"/>
              </a:lnSpc>
              <a:spcBef>
                <a:spcPts val="40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42900" algn="l">
              <a:lnSpc>
                <a:spcPct val="100000"/>
              </a:lnSpc>
              <a:spcBef>
                <a:spcPts val="360"/>
              </a:spcBef>
              <a:spcAft>
                <a:spcPts val="0"/>
              </a:spcAft>
              <a:buClr>
                <a:schemeClr val="lt1"/>
              </a:buClr>
              <a:buSzPts val="1800"/>
              <a:buFont typeface="Arial"/>
              <a:buChar char="•"/>
              <a:defRPr sz="1800" b="1" i="0" u="none" strike="noStrike" cap="none">
                <a:solidFill>
                  <a:schemeClr val="lt1"/>
                </a:solidFill>
                <a:latin typeface="Arial"/>
                <a:ea typeface="Arial"/>
                <a:cs typeface="Arial"/>
                <a:sym typeface="Arial"/>
              </a:defRPr>
            </a:lvl3pPr>
            <a:lvl4pPr marL="1828800" marR="0" lvl="3" indent="-330200" algn="l">
              <a:lnSpc>
                <a:spcPct val="100000"/>
              </a:lnSpc>
              <a:spcBef>
                <a:spcPts val="320"/>
              </a:spcBef>
              <a:spcAft>
                <a:spcPts val="0"/>
              </a:spcAft>
              <a:buClr>
                <a:schemeClr val="lt1"/>
              </a:buClr>
              <a:buSzPts val="1600"/>
              <a:buFont typeface="Arial"/>
              <a:buChar char="•"/>
              <a:defRPr sz="1600" b="1" i="0" u="none" strike="noStrike" cap="none">
                <a:solidFill>
                  <a:schemeClr val="lt1"/>
                </a:solidFill>
                <a:latin typeface="Arial"/>
                <a:ea typeface="Arial"/>
                <a:cs typeface="Arial"/>
                <a:sym typeface="Arial"/>
              </a:defRPr>
            </a:lvl4pPr>
            <a:lvl5pPr marL="2286000" marR="0" lvl="4" indent="-330200" algn="l">
              <a:lnSpc>
                <a:spcPct val="100000"/>
              </a:lnSpc>
              <a:spcBef>
                <a:spcPts val="320"/>
              </a:spcBef>
              <a:spcAft>
                <a:spcPts val="0"/>
              </a:spcAft>
              <a:buClr>
                <a:schemeClr val="lt1"/>
              </a:buClr>
              <a:buSzPts val="1600"/>
              <a:buFont typeface="Arial"/>
              <a:buChar char="•"/>
              <a:defRPr sz="1600" b="1"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325426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www.ccacregistry.org/" TargetMode="External"/><Relationship Id="rId4" Type="http://schemas.openxmlformats.org/officeDocument/2006/relationships/hyperlink" Target="https://www.ctoec.org/covid-1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236C"/>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00" t="27618" r="-99" b="-13982"/>
          <a:stretch/>
        </p:blipFill>
        <p:spPr>
          <a:xfrm>
            <a:off x="0" y="-156665"/>
            <a:ext cx="9144000" cy="6857999"/>
          </a:xfrm>
          <a:prstGeom prst="rect">
            <a:avLst/>
          </a:prstGeom>
          <a:noFill/>
          <a:ln>
            <a:noFill/>
          </a:ln>
        </p:spPr>
      </p:pic>
      <p:sp>
        <p:nvSpPr>
          <p:cNvPr id="55" name="Google Shape;55;p13"/>
          <p:cNvSpPr txBox="1">
            <a:spLocks noGrp="1"/>
          </p:cNvSpPr>
          <p:nvPr>
            <p:ph type="ctrTitle"/>
          </p:nvPr>
        </p:nvSpPr>
        <p:spPr>
          <a:xfrm>
            <a:off x="539700" y="807719"/>
            <a:ext cx="8064600" cy="3585667"/>
          </a:xfrm>
          <a:prstGeom prst="rect">
            <a:avLst/>
          </a:prstGeom>
        </p:spPr>
        <p:txBody>
          <a:bodyPr spcFirstLastPara="1" wrap="square" lIns="91425" tIns="91425" rIns="91425" bIns="91425" anchor="b" anchorCtr="0">
            <a:noAutofit/>
          </a:bodyPr>
          <a:lstStyle/>
          <a:p>
            <a:pPr lvl="0" rtl="0"/>
            <a:r>
              <a:rPr lang="es" sz="4400" b="0" i="0" u="none" baseline="0">
                <a:solidFill>
                  <a:schemeClr val="bg1"/>
                </a:solidFill>
                <a:latin typeface="Montserrat ExtraBold" panose="020B0604020202020204" charset="0"/>
              </a:rPr>
              <a:t>CTCARES </a:t>
            </a:r>
            <a:br>
              <a:rPr lang="es" sz="4400">
                <a:solidFill>
                  <a:schemeClr val="bg1"/>
                </a:solidFill>
                <a:latin typeface="Montserrat ExtraBold" panose="020B0604020202020204" charset="0"/>
              </a:rPr>
            </a:br>
            <a:r>
              <a:rPr lang="es" sz="4400" b="0" i="0" u="none" baseline="0">
                <a:solidFill>
                  <a:schemeClr val="bg1"/>
                </a:solidFill>
                <a:latin typeface="Montserrat ExtraBold" panose="020B0604020202020204" charset="0"/>
              </a:rPr>
              <a:t>para empresas de cuidado de niños</a:t>
            </a:r>
            <a:br>
              <a:rPr lang="es" sz="4400">
                <a:solidFill>
                  <a:schemeClr val="bg1"/>
                </a:solidFill>
                <a:latin typeface="Montserrat ExtraBold" panose="020B0604020202020204" charset="0"/>
              </a:rPr>
            </a:br>
            <a:r>
              <a:rPr lang="es" sz="2000" b="0" i="0" u="none" baseline="0">
                <a:solidFill>
                  <a:schemeClr val="bg1"/>
                </a:solidFill>
                <a:latin typeface="Montserrat ExtraBold" panose="020B0604020202020204" charset="0"/>
              </a:rPr>
              <a:t> </a:t>
            </a:r>
            <a:br>
              <a:rPr lang="es" sz="4800">
                <a:solidFill>
                  <a:schemeClr val="bg1"/>
                </a:solidFill>
                <a:latin typeface="Montserrat ExtraBold" panose="020B0604020202020204" charset="0"/>
              </a:rPr>
            </a:br>
            <a:r>
              <a:rPr lang="es" sz="2000" b="0" i="0" u="none" baseline="0">
                <a:solidFill>
                  <a:schemeClr val="bg1"/>
                </a:solidFill>
                <a:latin typeface="Montserrat ExtraBold" panose="020B0604020202020204" charset="0"/>
              </a:rPr>
              <a:t>Un paquete de cuidado de la OEC para ayudar con los gastos del programa</a:t>
            </a:r>
            <a:br>
              <a:rPr lang="es" sz="2400">
                <a:solidFill>
                  <a:schemeClr val="bg1"/>
                </a:solidFill>
                <a:latin typeface="Montserrat ExtraBold" panose="020B0604020202020204" charset="0"/>
              </a:rPr>
            </a:br>
            <a:endParaRPr sz="2400" dirty="0">
              <a:solidFill>
                <a:schemeClr val="bg1"/>
              </a:solidFill>
              <a:latin typeface="Montserrat ExtraBold" panose="020B0604020202020204" charset="0"/>
              <a:ea typeface="Montserrat SemiBold"/>
              <a:cs typeface="Montserrat SemiBold"/>
              <a:sym typeface="Montserrat SemiBold"/>
            </a:endParaRPr>
          </a:p>
        </p:txBody>
      </p:sp>
      <p:pic>
        <p:nvPicPr>
          <p:cNvPr id="56" name="Google Shape;56;p13"/>
          <p:cNvPicPr preferRelativeResize="0"/>
          <p:nvPr/>
        </p:nvPicPr>
        <p:blipFill>
          <a:blip r:embed="rId4">
            <a:alphaModFix/>
          </a:blip>
          <a:stretch>
            <a:fillRect/>
          </a:stretch>
        </p:blipFill>
        <p:spPr>
          <a:xfrm>
            <a:off x="415300" y="5897650"/>
            <a:ext cx="2002250" cy="827600"/>
          </a:xfrm>
          <a:prstGeom prst="rect">
            <a:avLst/>
          </a:prstGeom>
          <a:noFill/>
          <a:ln>
            <a:noFill/>
          </a:ln>
        </p:spPr>
      </p:pic>
      <p:sp>
        <p:nvSpPr>
          <p:cNvPr id="57" name="Google Shape;57;p13"/>
          <p:cNvSpPr txBox="1">
            <a:spLocks noGrp="1"/>
          </p:cNvSpPr>
          <p:nvPr>
            <p:ph type="ctrTitle"/>
          </p:nvPr>
        </p:nvSpPr>
        <p:spPr>
          <a:xfrm>
            <a:off x="641250" y="5181600"/>
            <a:ext cx="7861500" cy="396240"/>
          </a:xfrm>
          <a:prstGeom prst="rect">
            <a:avLst/>
          </a:prstGeom>
        </p:spPr>
        <p:txBody>
          <a:bodyPr spcFirstLastPara="1" wrap="square" lIns="91425" tIns="91425" rIns="91425" bIns="91425" anchor="b" anchorCtr="0">
            <a:noAutofit/>
          </a:bodyPr>
          <a:lstStyle/>
          <a:p>
            <a:pPr rtl="0"/>
            <a:br>
              <a:rPr lang="es" sz="1600"/>
            </a:br>
            <a:br>
              <a:rPr lang="es" sz="1600"/>
            </a:br>
            <a:br>
              <a:rPr lang="es" sz="1600"/>
            </a:br>
            <a:r>
              <a:rPr lang="es" sz="1600" b="1" i="0" u="none" baseline="0">
                <a:solidFill>
                  <a:srgbClr val="FFFFFF"/>
                </a:solidFill>
                <a:latin typeface="Montserrat"/>
                <a:ea typeface="Montserrat"/>
                <a:cs typeface="Montserrat"/>
                <a:sym typeface="Montserrat"/>
              </a:rPr>
              <a:t>Comisionada Beth Bye  -  19 y 22 de junio de 2020</a:t>
            </a:r>
            <a:endParaRPr sz="1400" dirty="0">
              <a:solidFill>
                <a:srgbClr val="FFFFF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0"/>
          <p:cNvPicPr preferRelativeResize="0"/>
          <p:nvPr/>
        </p:nvPicPr>
        <p:blipFill rotWithShape="1">
          <a:blip r:embed="rId3">
            <a:alphaModFix/>
          </a:blip>
          <a:srcRect t="2657"/>
          <a:stretch/>
        </p:blipFill>
        <p:spPr>
          <a:xfrm>
            <a:off x="0" y="0"/>
            <a:ext cx="9144000" cy="6857999"/>
          </a:xfrm>
          <a:prstGeom prst="rect">
            <a:avLst/>
          </a:prstGeom>
          <a:noFill/>
          <a:ln>
            <a:noFill/>
          </a:ln>
        </p:spPr>
      </p:pic>
      <p:sp>
        <p:nvSpPr>
          <p:cNvPr id="118" name="Google Shape;118;p20"/>
          <p:cNvSpPr txBox="1">
            <a:spLocks noGrp="1"/>
          </p:cNvSpPr>
          <p:nvPr>
            <p:ph type="title"/>
          </p:nvPr>
        </p:nvSpPr>
        <p:spPr>
          <a:xfrm>
            <a:off x="583075" y="518160"/>
            <a:ext cx="7431900" cy="620716"/>
          </a:xfrm>
          <a:prstGeom prst="rect">
            <a:avLst/>
          </a:prstGeom>
        </p:spPr>
        <p:txBody>
          <a:bodyPr spcFirstLastPara="1" wrap="square" lIns="91425" tIns="91425" rIns="91425" bIns="91425" anchor="t" anchorCtr="0">
            <a:noAutofit/>
          </a:bodyPr>
          <a:lstStyle/>
          <a:p>
            <a:pPr lvl="0" algn="l" rtl="0"/>
            <a:r>
              <a:rPr lang="es" b="0" i="0" u="none" baseline="0">
                <a:latin typeface="Montserrat ExtraBold" panose="020B0604020202020204" charset="0"/>
              </a:rPr>
              <a:t>ETAPAS Y CAPAS DE APOYO</a:t>
            </a:r>
            <a:endParaRPr dirty="0">
              <a:latin typeface="Montserrat ExtraBold" panose="020B0604020202020204" charset="0"/>
              <a:ea typeface="Montserrat SemiBold"/>
              <a:cs typeface="Montserrat SemiBold"/>
              <a:sym typeface="Montserrat SemiBold"/>
            </a:endParaRPr>
          </a:p>
        </p:txBody>
      </p:sp>
      <p:sp>
        <p:nvSpPr>
          <p:cNvPr id="119" name="Google Shape;119;p20"/>
          <p:cNvSpPr txBox="1">
            <a:spLocks noGrp="1"/>
          </p:cNvSpPr>
          <p:nvPr>
            <p:ph type="body" idx="1"/>
          </p:nvPr>
        </p:nvSpPr>
        <p:spPr>
          <a:xfrm>
            <a:off x="583075" y="1456840"/>
            <a:ext cx="8078701" cy="3905574"/>
          </a:xfrm>
          <a:prstGeom prst="rect">
            <a:avLst/>
          </a:prstGeom>
        </p:spPr>
        <p:txBody>
          <a:bodyPr spcFirstLastPara="1" wrap="square" lIns="91425" tIns="91425" rIns="91425" bIns="91425" anchor="t" anchorCtr="0">
            <a:noAutofit/>
          </a:bodyPr>
          <a:lstStyle/>
          <a:p>
            <a:pPr algn="l" rtl="0"/>
            <a:r>
              <a:rPr lang="es" sz="1600" b="0" i="0" u="none" baseline="0" dirty="0">
                <a:latin typeface="Montserrat SemiBold" panose="020B0604020202020204" charset="0"/>
              </a:rPr>
              <a:t>La recuperación del desastre puede ser inmediata, a corto plazo y a largo plazo.</a:t>
            </a:r>
          </a:p>
          <a:p>
            <a:pPr algn="l" rtl="0">
              <a:spcBef>
                <a:spcPts val="600"/>
              </a:spcBef>
            </a:pPr>
            <a:r>
              <a:rPr lang="es" sz="1600" b="0" i="0" u="none" baseline="0" dirty="0">
                <a:latin typeface="Montserrat SemiBold" panose="020B0604020202020204" charset="0"/>
              </a:rPr>
              <a:t>La recuperación tiene muchas etapas y capas.</a:t>
            </a:r>
            <a:endParaRPr lang="es" sz="1600" dirty="0">
              <a:latin typeface="Montserrat SemiBold" panose="020B0604020202020204" charset="0"/>
            </a:endParaRPr>
          </a:p>
          <a:p>
            <a:pPr algn="l" rtl="0">
              <a:spcBef>
                <a:spcPts val="600"/>
              </a:spcBef>
            </a:pPr>
            <a:r>
              <a:rPr lang="es" sz="1600" b="0" i="0" u="none" baseline="0" dirty="0">
                <a:latin typeface="Montserrat SemiBold" panose="020B0604020202020204" charset="0"/>
              </a:rPr>
              <a:t>Apoyos para la etapa inicial:</a:t>
            </a:r>
          </a:p>
          <a:p>
            <a:pPr lvl="1" algn="l" rtl="0">
              <a:spcBef>
                <a:spcPts val="600"/>
              </a:spcBef>
            </a:pPr>
            <a:r>
              <a:rPr lang="es" sz="1200" b="0" i="0" u="none" baseline="0" dirty="0">
                <a:latin typeface="Montserrat SemiBold" panose="020B0604020202020204" charset="0"/>
              </a:rPr>
              <a:t>Beneficios por desempleo (regular, PUA [Asistencia de Desempleo por la Pandemia], FPUC (Compensación Federal de Desempleo por Pandemia] para el final de julio)</a:t>
            </a:r>
          </a:p>
          <a:p>
            <a:pPr lvl="1" algn="l" rtl="0">
              <a:spcBef>
                <a:spcPts val="600"/>
              </a:spcBef>
            </a:pPr>
            <a:r>
              <a:rPr lang="es" sz="1200" b="0" i="0" u="none" baseline="0" dirty="0">
                <a:latin typeface="Montserrat SemiBold" panose="020B0604020202020204" charset="0"/>
              </a:rPr>
              <a:t>Compromiso federal Head Start (Comienzo Seguro)</a:t>
            </a:r>
          </a:p>
          <a:p>
            <a:pPr lvl="1" algn="l" rtl="0">
              <a:spcBef>
                <a:spcPts val="600"/>
              </a:spcBef>
            </a:pPr>
            <a:r>
              <a:rPr lang="es" sz="1200" b="0" i="0" u="none" baseline="0" dirty="0">
                <a:latin typeface="Montserrat SemiBold" panose="020B0604020202020204" charset="0"/>
              </a:rPr>
              <a:t>Compromisos de la OEC con los programas financiados por el estado (Care4Kids, School Readiness, contrato con Child Day Care, State Head Start)</a:t>
            </a:r>
          </a:p>
          <a:p>
            <a:pPr lvl="1" algn="l" rtl="0">
              <a:spcBef>
                <a:spcPts val="600"/>
              </a:spcBef>
            </a:pPr>
            <a:r>
              <a:rPr lang="es" sz="1200" b="0" i="0" u="none" baseline="0" dirty="0">
                <a:latin typeface="Montserrat SemiBold" panose="020B0604020202020204" charset="0"/>
              </a:rPr>
              <a:t>Paquete de CTCARES de la OEC (personal hospitalario/proyecto 26, trabajadores de primera línea, trabajadores de cuidado de niños/esenciales, cuidado de niños familiar)</a:t>
            </a:r>
          </a:p>
          <a:p>
            <a:pPr lvl="1" algn="l" rtl="0">
              <a:spcBef>
                <a:spcPts val="600"/>
              </a:spcBef>
            </a:pPr>
            <a:r>
              <a:rPr lang="es" sz="1200" b="0" i="0" u="none" baseline="0" dirty="0">
                <a:latin typeface="Montserrat SemiBold" panose="020B0604020202020204" charset="0"/>
              </a:rPr>
              <a:t>Préstamos, subvenciones y créditos fiscales federales (incluido el PPP, HEDCO, EIDL y el reembolso del costo de la licencia médica por COVID-19)  </a:t>
            </a:r>
          </a:p>
          <a:p>
            <a:pPr lvl="1" algn="l" rtl="0">
              <a:spcBef>
                <a:spcPts val="600"/>
              </a:spcBef>
            </a:pPr>
            <a:r>
              <a:rPr lang="es" sz="1200" b="0" i="0" u="none" baseline="0" dirty="0">
                <a:latin typeface="Montserrat SemiBold" panose="020B0604020202020204" charset="0"/>
              </a:rPr>
              <a:t>Préstamos y subvenciones privados</a:t>
            </a:r>
          </a:p>
          <a:p>
            <a:pPr marL="457200" marR="0" lvl="0" indent="0" algn="l" rtl="0">
              <a:lnSpc>
                <a:spcPct val="115000"/>
              </a:lnSpc>
              <a:spcBef>
                <a:spcPts val="0"/>
              </a:spcBef>
              <a:spcAft>
                <a:spcPts val="0"/>
              </a:spcAft>
              <a:buNone/>
            </a:pPr>
            <a:endParaRPr sz="1400" dirty="0">
              <a:solidFill>
                <a:srgbClr val="3B3838"/>
              </a:solidFill>
              <a:latin typeface="Montserrat Medium"/>
              <a:ea typeface="Montserrat Medium"/>
              <a:cs typeface="Montserrat Medium"/>
              <a:sym typeface="Montserrat Medium"/>
            </a:endParaRPr>
          </a:p>
          <a:p>
            <a:pPr marL="457200" marR="0" lvl="0" indent="0" algn="l" rtl="0">
              <a:lnSpc>
                <a:spcPct val="115000"/>
              </a:lnSpc>
              <a:spcBef>
                <a:spcPts val="0"/>
              </a:spcBef>
              <a:spcAft>
                <a:spcPts val="0"/>
              </a:spcAft>
              <a:buNone/>
            </a:pPr>
            <a:endParaRPr sz="14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1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1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sz="1100" dirty="0">
              <a:latin typeface="Montserrat Medium"/>
              <a:ea typeface="Montserrat Medium"/>
              <a:cs typeface="Montserrat Medium"/>
              <a:sym typeface="Montserrat Medium"/>
            </a:endParaRPr>
          </a:p>
        </p:txBody>
      </p:sp>
      <p:pic>
        <p:nvPicPr>
          <p:cNvPr id="120" name="Google Shape;120;p20"/>
          <p:cNvPicPr preferRelativeResize="0"/>
          <p:nvPr/>
        </p:nvPicPr>
        <p:blipFill>
          <a:blip r:embed="rId4">
            <a:alphaModFix/>
          </a:blip>
          <a:stretch>
            <a:fillRect/>
          </a:stretch>
        </p:blipFill>
        <p:spPr>
          <a:xfrm>
            <a:off x="175638" y="5502800"/>
            <a:ext cx="1046250" cy="1046275"/>
          </a:xfrm>
          <a:prstGeom prst="rect">
            <a:avLst/>
          </a:prstGeom>
          <a:noFill/>
          <a:ln>
            <a:noFill/>
          </a:ln>
        </p:spPr>
      </p:pic>
      <p:pic>
        <p:nvPicPr>
          <p:cNvPr id="121" name="Google Shape;121;p20"/>
          <p:cNvPicPr preferRelativeResize="0"/>
          <p:nvPr/>
        </p:nvPicPr>
        <p:blipFill>
          <a:blip r:embed="rId5">
            <a:alphaModFix/>
          </a:blip>
          <a:stretch>
            <a:fillRect/>
          </a:stretch>
        </p:blipFill>
        <p:spPr>
          <a:xfrm>
            <a:off x="5642986" y="4441610"/>
            <a:ext cx="3156576" cy="26974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3">
            <a:alphaModFix/>
          </a:blip>
          <a:srcRect t="2657"/>
          <a:stretch/>
        </p:blipFill>
        <p:spPr>
          <a:xfrm>
            <a:off x="0" y="0"/>
            <a:ext cx="9144000" cy="6857999"/>
          </a:xfrm>
          <a:prstGeom prst="rect">
            <a:avLst/>
          </a:prstGeom>
          <a:noFill/>
          <a:ln>
            <a:noFill/>
          </a:ln>
        </p:spPr>
      </p:pic>
      <p:sp>
        <p:nvSpPr>
          <p:cNvPr id="72" name="Google Shape;72;p15"/>
          <p:cNvSpPr/>
          <p:nvPr/>
        </p:nvSpPr>
        <p:spPr>
          <a:xfrm>
            <a:off x="-9250" y="5182850"/>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15"/>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15"/>
          <p:cNvSpPr txBox="1">
            <a:spLocks noGrp="1"/>
          </p:cNvSpPr>
          <p:nvPr>
            <p:ph type="title"/>
          </p:nvPr>
        </p:nvSpPr>
        <p:spPr>
          <a:xfrm>
            <a:off x="441960" y="869795"/>
            <a:ext cx="8107680" cy="6280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i="0" u="none" baseline="0">
                <a:solidFill>
                  <a:srgbClr val="3B3838"/>
                </a:solidFill>
                <a:latin typeface="Montserrat ExtraBold" panose="020B0604020202020204" charset="0"/>
                <a:ea typeface="Montserrat SemiBold"/>
                <a:cs typeface="Montserrat SemiBold"/>
                <a:sym typeface="Montserrat SemiBold"/>
              </a:rPr>
              <a:t>NECESIDAD de apoyo federal inmediato</a:t>
            </a:r>
            <a:endParaRPr dirty="0">
              <a:latin typeface="Montserrat ExtraBold" panose="020B0604020202020204" charset="0"/>
              <a:ea typeface="Montserrat SemiBold"/>
              <a:cs typeface="Montserrat SemiBold"/>
              <a:sym typeface="Montserrat SemiBold"/>
            </a:endParaRPr>
          </a:p>
        </p:txBody>
      </p:sp>
      <p:sp>
        <p:nvSpPr>
          <p:cNvPr id="75" name="Google Shape;75;p15"/>
          <p:cNvSpPr txBox="1">
            <a:spLocks noGrp="1"/>
          </p:cNvSpPr>
          <p:nvPr>
            <p:ph type="body" idx="1"/>
          </p:nvPr>
        </p:nvSpPr>
        <p:spPr>
          <a:xfrm>
            <a:off x="583075" y="2062976"/>
            <a:ext cx="7808125" cy="4307224"/>
          </a:xfrm>
          <a:prstGeom prst="rect">
            <a:avLst/>
          </a:prstGeom>
        </p:spPr>
        <p:txBody>
          <a:bodyPr spcFirstLastPara="1" wrap="square" lIns="91425" tIns="91425" rIns="91425" bIns="91425" anchor="t" anchorCtr="0">
            <a:noAutofit/>
          </a:bodyPr>
          <a:lstStyle/>
          <a:p>
            <a:pPr lvl="0" algn="l" rtl="0">
              <a:spcAft>
                <a:spcPts val="800"/>
              </a:spcAft>
            </a:pPr>
            <a:r>
              <a:rPr lang="es" b="0" i="0" u="none" baseline="0" dirty="0">
                <a:latin typeface="Montserrat SemiBold" panose="020B0604020202020204" charset="0"/>
              </a:rPr>
              <a:t>Tememos perder los programas saludables y seguros para los niños, las familias y el personal.</a:t>
            </a:r>
          </a:p>
          <a:p>
            <a:pPr lvl="0" algn="l" rtl="0">
              <a:spcAft>
                <a:spcPts val="800"/>
              </a:spcAft>
            </a:pPr>
            <a:r>
              <a:rPr lang="es" b="0" i="0" u="none" baseline="0" dirty="0">
                <a:solidFill>
                  <a:srgbClr val="3B3838"/>
                </a:solidFill>
                <a:latin typeface="Montserrat SemiBold" panose="020B0604020202020204" charset="0"/>
                <a:ea typeface="Montserrat Medium"/>
                <a:cs typeface="Montserrat Medium"/>
                <a:sym typeface="Montserrat Medium"/>
              </a:rPr>
              <a:t>Necesitamos fondos federales de emergencia para los proveedores de cuidado de niños.</a:t>
            </a:r>
          </a:p>
          <a:p>
            <a:pPr lvl="0" algn="l" rtl="0">
              <a:spcAft>
                <a:spcPts val="800"/>
              </a:spcAft>
            </a:pPr>
            <a:r>
              <a:rPr lang="es" b="0" i="0" u="none" baseline="0" dirty="0">
                <a:solidFill>
                  <a:srgbClr val="3B3838"/>
                </a:solidFill>
                <a:latin typeface="Montserrat SemiBold" panose="020B0604020202020204" charset="0"/>
                <a:ea typeface="Montserrat Medium"/>
                <a:cs typeface="Montserrat Medium"/>
                <a:sym typeface="Montserrat Medium"/>
              </a:rPr>
              <a:t>Nuestros próximos pasos ayudan a los programas con los gastos, pero sabemos que no podemos financiarlos por completo.</a:t>
            </a:r>
          </a:p>
          <a:p>
            <a:pPr lvl="0" algn="l" rtl="0">
              <a:spcAft>
                <a:spcPts val="800"/>
              </a:spcAft>
            </a:pPr>
            <a:r>
              <a:rPr lang="es" b="0" i="0" u="none" baseline="0" dirty="0">
                <a:solidFill>
                  <a:srgbClr val="3B3838"/>
                </a:solidFill>
                <a:latin typeface="Montserrat SemiBold" panose="020B0604020202020204" charset="0"/>
                <a:ea typeface="Montserrat Medium"/>
                <a:cs typeface="Montserrat Medium"/>
                <a:sym typeface="Montserrat Medium"/>
              </a:rPr>
              <a:t>Nuestro trabajo continuará: defensa, escucha, planificación y respuesta.</a:t>
            </a:r>
            <a:endParaRPr dirty="0">
              <a:solidFill>
                <a:srgbClr val="3B3838"/>
              </a:solidFill>
              <a:latin typeface="Montserrat SemiBold" panose="020B0604020202020204" charset="0"/>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1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sz="1100" dirty="0">
              <a:latin typeface="Montserrat Medium"/>
              <a:ea typeface="Montserrat Medium"/>
              <a:cs typeface="Montserrat Medium"/>
              <a:sym typeface="Montserrat Medium"/>
            </a:endParaRPr>
          </a:p>
        </p:txBody>
      </p:sp>
      <p:pic>
        <p:nvPicPr>
          <p:cNvPr id="76" name="Google Shape;76;p15"/>
          <p:cNvPicPr preferRelativeResize="0"/>
          <p:nvPr/>
        </p:nvPicPr>
        <p:blipFill>
          <a:blip r:embed="rId4">
            <a:alphaModFix/>
          </a:blip>
          <a:stretch>
            <a:fillRect/>
          </a:stretch>
        </p:blipFill>
        <p:spPr>
          <a:xfrm>
            <a:off x="175638" y="5502800"/>
            <a:ext cx="1046250" cy="1046275"/>
          </a:xfrm>
          <a:prstGeom prst="rect">
            <a:avLst/>
          </a:prstGeom>
          <a:noFill/>
          <a:ln>
            <a:noFill/>
          </a:ln>
        </p:spPr>
      </p:pic>
    </p:spTree>
    <p:extLst>
      <p:ext uri="{BB962C8B-B14F-4D97-AF65-F5344CB8AC3E}">
        <p14:creationId xmlns:p14="http://schemas.microsoft.com/office/powerpoint/2010/main" val="2151331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8527" y="0"/>
            <a:ext cx="8775844" cy="6798189"/>
          </a:xfrm>
          <a:prstGeom prst="rect">
            <a:avLst/>
          </a:prstGeom>
        </p:spPr>
      </p:pic>
    </p:spTree>
    <p:extLst>
      <p:ext uri="{BB962C8B-B14F-4D97-AF65-F5344CB8AC3E}">
        <p14:creationId xmlns:p14="http://schemas.microsoft.com/office/powerpoint/2010/main" val="311711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1"/>
          <p:cNvPicPr preferRelativeResize="0"/>
          <p:nvPr/>
        </p:nvPicPr>
        <p:blipFill rotWithShape="1">
          <a:blip r:embed="rId3">
            <a:alphaModFix/>
          </a:blip>
          <a:srcRect t="2657"/>
          <a:stretch/>
        </p:blipFill>
        <p:spPr>
          <a:xfrm>
            <a:off x="-411480" y="457200"/>
            <a:ext cx="9144000" cy="6857999"/>
          </a:xfrm>
          <a:prstGeom prst="rect">
            <a:avLst/>
          </a:prstGeom>
          <a:noFill/>
          <a:ln>
            <a:noFill/>
          </a:ln>
        </p:spPr>
      </p:pic>
      <p:sp>
        <p:nvSpPr>
          <p:cNvPr id="127" name="Google Shape;127;p21"/>
          <p:cNvSpPr txBox="1">
            <a:spLocks noGrp="1"/>
          </p:cNvSpPr>
          <p:nvPr>
            <p:ph type="title"/>
          </p:nvPr>
        </p:nvSpPr>
        <p:spPr>
          <a:xfrm>
            <a:off x="583075" y="286626"/>
            <a:ext cx="7431900" cy="616623"/>
          </a:xfrm>
          <a:prstGeom prst="rect">
            <a:avLst/>
          </a:prstGeom>
        </p:spPr>
        <p:txBody>
          <a:bodyPr spcFirstLastPara="1" wrap="square" lIns="91425" tIns="91425" rIns="91425" bIns="91425" anchor="t" anchorCtr="0">
            <a:noAutofit/>
          </a:bodyPr>
          <a:lstStyle/>
          <a:p>
            <a:pPr lvl="0" algn="l" rtl="0"/>
            <a:r>
              <a:rPr lang="es" b="0" i="0" u="none" baseline="0">
                <a:latin typeface="Montserrat ExtraBold" panose="020B0604020202020204" charset="0"/>
              </a:rPr>
              <a:t>REACTIVACIÓN DE GASTOS</a:t>
            </a:r>
            <a:endParaRPr dirty="0">
              <a:solidFill>
                <a:srgbClr val="3B3838"/>
              </a:solidFill>
              <a:latin typeface="Montserrat ExtraBold" panose="020B0604020202020204" charset="0"/>
              <a:ea typeface="Montserrat SemiBold"/>
              <a:cs typeface="Montserrat SemiBold"/>
              <a:sym typeface="Montserrat SemiBold"/>
            </a:endParaRPr>
          </a:p>
        </p:txBody>
      </p:sp>
      <p:sp>
        <p:nvSpPr>
          <p:cNvPr id="128" name="Google Shape;128;p21"/>
          <p:cNvSpPr txBox="1">
            <a:spLocks noGrp="1"/>
          </p:cNvSpPr>
          <p:nvPr>
            <p:ph type="body" idx="1"/>
          </p:nvPr>
        </p:nvSpPr>
        <p:spPr>
          <a:xfrm>
            <a:off x="583075" y="825190"/>
            <a:ext cx="8149445" cy="4973443"/>
          </a:xfrm>
          <a:prstGeom prst="rect">
            <a:avLst/>
          </a:prstGeom>
        </p:spPr>
        <p:txBody>
          <a:bodyPr spcFirstLastPara="1" wrap="square" lIns="91425" tIns="91425" rIns="91425" bIns="91425" anchor="t" anchorCtr="0">
            <a:noAutofit/>
          </a:bodyPr>
          <a:lstStyle/>
          <a:p>
            <a:pPr marL="800100" algn="l" rtl="0">
              <a:spcAft>
                <a:spcPts val="600"/>
              </a:spcAft>
            </a:pPr>
            <a:r>
              <a:rPr lang="es" sz="1550" b="0" i="0" u="none" baseline="0" dirty="0">
                <a:solidFill>
                  <a:srgbClr val="3B3838"/>
                </a:solidFill>
                <a:latin typeface="Montserrat SemiBold" panose="020B0604020202020204" charset="0"/>
                <a:ea typeface="Montserrat Medium"/>
                <a:cs typeface="Montserrat Medium"/>
                <a:sym typeface="Montserrat Medium"/>
              </a:rPr>
              <a:t>Fondo de $8 000 000 para la ECE conforme a la Ley de Ayuda, Alivio y Seguridad Económica por Coronavirus (CARES).</a:t>
            </a:r>
          </a:p>
          <a:p>
            <a:pPr marL="800100" algn="l" rtl="0">
              <a:spcAft>
                <a:spcPts val="600"/>
              </a:spcAft>
            </a:pPr>
            <a:r>
              <a:rPr lang="es" sz="1550" b="0" i="0" u="none" baseline="0" dirty="0">
                <a:solidFill>
                  <a:srgbClr val="3B3838"/>
                </a:solidFill>
                <a:latin typeface="Montserrat SemiBold" panose="020B0604020202020204" charset="0"/>
                <a:ea typeface="Montserrat Medium"/>
                <a:cs typeface="Montserrat Medium"/>
                <a:sym typeface="Montserrat Medium"/>
              </a:rPr>
              <a:t>Las solicitudes estarán abiertas entre julio y mediados de septiembre.</a:t>
            </a:r>
          </a:p>
          <a:p>
            <a:pPr marL="800100" algn="l" rtl="0">
              <a:spcAft>
                <a:spcPts val="600"/>
              </a:spcAft>
            </a:pPr>
            <a:r>
              <a:rPr lang="es" sz="1550" b="0" i="0" u="none" baseline="0" dirty="0">
                <a:solidFill>
                  <a:srgbClr val="3B3838"/>
                </a:solidFill>
                <a:latin typeface="Montserrat SemiBold" panose="020B0604020202020204" charset="0"/>
                <a:ea typeface="Montserrat Medium"/>
                <a:cs typeface="Montserrat Medium"/>
                <a:sym typeface="Montserrat Medium"/>
              </a:rPr>
              <a:t>Solicitud por centro autorizado: DCFH, DCGH, DCCC.</a:t>
            </a:r>
          </a:p>
          <a:p>
            <a:pPr marL="800100" algn="l" rtl="0">
              <a:spcAft>
                <a:spcPts val="600"/>
              </a:spcAft>
            </a:pPr>
            <a:r>
              <a:rPr lang="es" sz="1550" b="0" i="0" u="none" baseline="0" dirty="0">
                <a:solidFill>
                  <a:srgbClr val="3B3838"/>
                </a:solidFill>
                <a:latin typeface="Montserrat SemiBold" panose="020B0604020202020204" charset="0"/>
                <a:ea typeface="Montserrat Medium"/>
                <a:cs typeface="Montserrat Medium"/>
                <a:sym typeface="Montserrat Medium"/>
              </a:rPr>
              <a:t>El programa debe haber estado funcionando en enero de 2020.</a:t>
            </a:r>
          </a:p>
          <a:p>
            <a:pPr marL="800100" algn="l" rtl="0">
              <a:spcAft>
                <a:spcPts val="600"/>
              </a:spcAft>
            </a:pPr>
            <a:r>
              <a:rPr lang="es" sz="1550" b="0" i="0" u="none" baseline="0" dirty="0">
                <a:solidFill>
                  <a:srgbClr val="3B3838"/>
                </a:solidFill>
                <a:latin typeface="Montserrat SemiBold" panose="020B0604020202020204" charset="0"/>
                <a:ea typeface="Montserrat Medium"/>
                <a:cs typeface="Montserrat Medium"/>
                <a:sym typeface="Montserrat Medium"/>
              </a:rPr>
              <a:t>Los programas deben estar vigentes o contar con una reapertura verificada.</a:t>
            </a:r>
          </a:p>
          <a:p>
            <a:pPr marL="800100" algn="l" rtl="0">
              <a:spcAft>
                <a:spcPts val="600"/>
              </a:spcAft>
            </a:pPr>
            <a:r>
              <a:rPr lang="es" sz="1550" b="0" i="0" u="none" baseline="0" dirty="0">
                <a:solidFill>
                  <a:srgbClr val="3B3838"/>
                </a:solidFill>
                <a:latin typeface="Montserrat SemiBold" panose="020B0604020202020204" charset="0"/>
                <a:ea typeface="Montserrat Medium"/>
                <a:cs typeface="Montserrat Medium"/>
                <a:sym typeface="Montserrat Medium"/>
              </a:rPr>
              <a:t>Elegibilidad de los ingresos: los ingresos de enero de 2020 del programa deben haber tenido una financiación pública inferior al 50 % (Care4Kids, School Readiness, contrato con Child Day Care, State Head Start o Federal Head Start).</a:t>
            </a:r>
          </a:p>
          <a:p>
            <a:pPr marL="800100" algn="l" rtl="0">
              <a:spcAft>
                <a:spcPts val="600"/>
              </a:spcAft>
            </a:pPr>
            <a:r>
              <a:rPr lang="es" sz="1550" b="0" i="0" u="none" baseline="0" dirty="0">
                <a:solidFill>
                  <a:srgbClr val="3B3838"/>
                </a:solidFill>
                <a:latin typeface="Montserrat SemiBold" panose="020B0604020202020204" charset="0"/>
                <a:ea typeface="Montserrat Medium"/>
                <a:cs typeface="Montserrat Medium"/>
                <a:sym typeface="Montserrat Medium"/>
              </a:rPr>
              <a:t>Se ajustará según sea parcial por día, parcial por año o parcial por día y año. </a:t>
            </a:r>
          </a:p>
          <a:p>
            <a:pPr marL="800100" algn="l" rtl="0">
              <a:spcAft>
                <a:spcPts val="600"/>
              </a:spcAft>
            </a:pPr>
            <a:r>
              <a:rPr lang="es" sz="1550" b="0" i="0" u="none" baseline="0" dirty="0">
                <a:solidFill>
                  <a:srgbClr val="3B3838"/>
                </a:solidFill>
                <a:latin typeface="Montserrat SemiBold" panose="020B0604020202020204" charset="0"/>
                <a:ea typeface="Montserrat Medium"/>
                <a:cs typeface="Montserrat Medium"/>
                <a:sym typeface="Montserrat Medium"/>
              </a:rPr>
              <a:t>20 % de aumento para las acreditaciones de la NAFCC y la NAEYC; 5 % por las pruebas de acreditación en curso a partir de enero de 2020.</a:t>
            </a:r>
            <a:endParaRPr sz="1550" dirty="0">
              <a:latin typeface="Montserrat Medium"/>
              <a:ea typeface="Montserrat Medium"/>
              <a:cs typeface="Montserrat Medium"/>
              <a:sym typeface="Montserrat Medium"/>
            </a:endParaRPr>
          </a:p>
        </p:txBody>
      </p:sp>
      <p:pic>
        <p:nvPicPr>
          <p:cNvPr id="129" name="Google Shape;129;p21"/>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30" name="Google Shape;130;p21"/>
          <p:cNvSpPr/>
          <p:nvPr/>
        </p:nvSpPr>
        <p:spPr>
          <a:xfrm>
            <a:off x="0" y="5199249"/>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21"/>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1"/>
          <p:cNvPicPr preferRelativeResize="0"/>
          <p:nvPr/>
        </p:nvPicPr>
        <p:blipFill rotWithShape="1">
          <a:blip r:embed="rId3">
            <a:alphaModFix/>
          </a:blip>
          <a:srcRect t="2657"/>
          <a:stretch/>
        </p:blipFill>
        <p:spPr>
          <a:xfrm>
            <a:off x="-326239" y="627681"/>
            <a:ext cx="9144000" cy="6857999"/>
          </a:xfrm>
          <a:prstGeom prst="rect">
            <a:avLst/>
          </a:prstGeom>
          <a:noFill/>
          <a:ln>
            <a:noFill/>
          </a:ln>
        </p:spPr>
      </p:pic>
      <p:sp>
        <p:nvSpPr>
          <p:cNvPr id="127" name="Google Shape;127;p21"/>
          <p:cNvSpPr txBox="1">
            <a:spLocks noGrp="1"/>
          </p:cNvSpPr>
          <p:nvPr>
            <p:ph type="title"/>
          </p:nvPr>
        </p:nvSpPr>
        <p:spPr>
          <a:xfrm>
            <a:off x="583074" y="712405"/>
            <a:ext cx="7661765" cy="638348"/>
          </a:xfrm>
          <a:prstGeom prst="rect">
            <a:avLst/>
          </a:prstGeom>
        </p:spPr>
        <p:txBody>
          <a:bodyPr spcFirstLastPara="1" wrap="square" lIns="91425" tIns="91425" rIns="91425" bIns="91425" anchor="t" anchorCtr="0">
            <a:noAutofit/>
          </a:bodyPr>
          <a:lstStyle/>
          <a:p>
            <a:pPr lvl="0" algn="l" rtl="0"/>
            <a:r>
              <a:rPr lang="es" b="0" i="0" u="none" baseline="0">
                <a:latin typeface="Montserrat ExtraBold" panose="020B0604020202020204" charset="0"/>
                <a:ea typeface="Montserrat SemiBold"/>
              </a:rPr>
              <a:t>REACTIVACIÓN DE GASTOS: MONTOS</a:t>
            </a:r>
            <a:endParaRPr dirty="0">
              <a:solidFill>
                <a:srgbClr val="3B3838"/>
              </a:solidFill>
              <a:latin typeface="Montserrat ExtraBold" panose="020B0604020202020204" charset="0"/>
              <a:ea typeface="Montserrat SemiBold"/>
              <a:cs typeface="Montserrat SemiBold"/>
              <a:sym typeface="Montserrat SemiBold"/>
            </a:endParaRPr>
          </a:p>
        </p:txBody>
      </p:sp>
      <p:sp>
        <p:nvSpPr>
          <p:cNvPr id="128" name="Google Shape;128;p21"/>
          <p:cNvSpPr txBox="1">
            <a:spLocks noGrp="1"/>
          </p:cNvSpPr>
          <p:nvPr>
            <p:ph type="body" idx="1"/>
          </p:nvPr>
        </p:nvSpPr>
        <p:spPr>
          <a:xfrm>
            <a:off x="583075" y="1021080"/>
            <a:ext cx="8149445" cy="4233120"/>
          </a:xfrm>
          <a:prstGeom prst="rect">
            <a:avLst/>
          </a:prstGeom>
        </p:spPr>
        <p:txBody>
          <a:bodyPr spcFirstLastPara="1" wrap="square" lIns="91425" tIns="91425" rIns="91425" bIns="91425" anchor="t" anchorCtr="0">
            <a:noAutofit/>
          </a:bodyPr>
          <a:lstStyle/>
          <a:p>
            <a:pPr indent="0" algn="l" rtl="0">
              <a:buNone/>
            </a:pPr>
            <a:endParaRPr lang="es" sz="2000" dirty="0">
              <a:solidFill>
                <a:srgbClr val="3B3838"/>
              </a:solidFill>
              <a:latin typeface="Montserrat SemiBold" panose="020B0604020202020204" charset="0"/>
              <a:ea typeface="Montserrat Medium"/>
              <a:cs typeface="Montserrat Medium"/>
              <a:sym typeface="Montserrat Medium"/>
            </a:endParaRPr>
          </a:p>
          <a:p>
            <a:pPr marL="800100" algn="l" rtl="0"/>
            <a:endParaRPr sz="2000" dirty="0">
              <a:solidFill>
                <a:srgbClr val="3B3838"/>
              </a:solidFill>
              <a:latin typeface="Montserrat SemiBold" panose="020B0604020202020204" charset="0"/>
              <a:ea typeface="Montserrat Medium"/>
              <a:cs typeface="Montserrat Medium"/>
              <a:sym typeface="Montserrat Medium"/>
            </a:endParaRPr>
          </a:p>
          <a:p>
            <a:pPr marL="342900" algn="l" rtl="0">
              <a:lnSpc>
                <a:spcPct val="163636"/>
              </a:lnSpc>
              <a:spcBef>
                <a:spcPts val="1000"/>
              </a:spcBef>
              <a:buClr>
                <a:schemeClr val="dk1"/>
              </a:buClr>
              <a:buSzPts val="1100"/>
            </a:pPr>
            <a:endParaRPr sz="2000" dirty="0">
              <a:solidFill>
                <a:srgbClr val="404040"/>
              </a:solidFill>
              <a:latin typeface="Montserrat SemiBold" panose="020B0604020202020204" charset="0"/>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129" name="Google Shape;129;p21"/>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30" name="Google Shape;130;p21"/>
          <p:cNvSpPr/>
          <p:nvPr/>
        </p:nvSpPr>
        <p:spPr>
          <a:xfrm>
            <a:off x="-9250" y="5182850"/>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21"/>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2" name="Table 1"/>
          <p:cNvGraphicFramePr>
            <a:graphicFrameLocks noGrp="1"/>
          </p:cNvGraphicFramePr>
          <p:nvPr>
            <p:extLst>
              <p:ext uri="{D42A27DB-BD31-4B8C-83A1-F6EECF244321}">
                <p14:modId xmlns:p14="http://schemas.microsoft.com/office/powerpoint/2010/main" val="2634645410"/>
              </p:ext>
            </p:extLst>
          </p:nvPr>
        </p:nvGraphicFramePr>
        <p:xfrm>
          <a:off x="635980" y="2090646"/>
          <a:ext cx="7608859" cy="2964061"/>
        </p:xfrm>
        <a:graphic>
          <a:graphicData uri="http://schemas.openxmlformats.org/drawingml/2006/table">
            <a:tbl>
              <a:tblPr>
                <a:tableStyleId>{5C22544A-7EE6-4342-B048-85BDC9FD1C3A}</a:tableStyleId>
              </a:tblPr>
              <a:tblGrid>
                <a:gridCol w="2149256">
                  <a:extLst>
                    <a:ext uri="{9D8B030D-6E8A-4147-A177-3AD203B41FA5}">
                      <a16:colId xmlns:a16="http://schemas.microsoft.com/office/drawing/2014/main" val="2935651475"/>
                    </a:ext>
                  </a:extLst>
                </a:gridCol>
                <a:gridCol w="1655174">
                  <a:extLst>
                    <a:ext uri="{9D8B030D-6E8A-4147-A177-3AD203B41FA5}">
                      <a16:colId xmlns:a16="http://schemas.microsoft.com/office/drawing/2014/main" val="2506951081"/>
                    </a:ext>
                  </a:extLst>
                </a:gridCol>
                <a:gridCol w="1605765">
                  <a:extLst>
                    <a:ext uri="{9D8B030D-6E8A-4147-A177-3AD203B41FA5}">
                      <a16:colId xmlns:a16="http://schemas.microsoft.com/office/drawing/2014/main" val="3571808355"/>
                    </a:ext>
                  </a:extLst>
                </a:gridCol>
                <a:gridCol w="2198664">
                  <a:extLst>
                    <a:ext uri="{9D8B030D-6E8A-4147-A177-3AD203B41FA5}">
                      <a16:colId xmlns:a16="http://schemas.microsoft.com/office/drawing/2014/main" val="3025049884"/>
                    </a:ext>
                  </a:extLst>
                </a:gridCol>
              </a:tblGrid>
              <a:tr h="1235287">
                <a:tc>
                  <a:txBody>
                    <a:bodyPr/>
                    <a:lstStyle/>
                    <a:p>
                      <a:pPr algn="l" rtl="0" fontAlgn="b"/>
                      <a:r>
                        <a:rPr lang="es" sz="1600" b="0" i="0" u="none" strike="noStrike" baseline="0" dirty="0">
                          <a:effectLst/>
                          <a:latin typeface="Montserrat SemiBold" panose="020B0604020202020204" charset="0"/>
                        </a:rPr>
                        <a:t>Tamaño del programa:</a:t>
                      </a:r>
                      <a:endParaRPr lang="es" sz="1600" b="1"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Reactivación de gastos por programa</a:t>
                      </a:r>
                      <a:endParaRPr lang="es" sz="1600" b="1"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20 % de aumento de las acreditaciones</a:t>
                      </a:r>
                      <a:endParaRPr lang="es" sz="1600" b="1"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Total: reactivación de gastos por programa con acreditación</a:t>
                      </a:r>
                      <a:endParaRPr lang="es" sz="1600" b="1"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984802"/>
                  </a:ext>
                </a:extLst>
              </a:tr>
              <a:tr h="410523">
                <a:tc>
                  <a:txBody>
                    <a:bodyPr/>
                    <a:lstStyle/>
                    <a:p>
                      <a:pPr algn="l" rtl="0" fontAlgn="b"/>
                      <a:r>
                        <a:rPr lang="es" sz="1600" b="0" i="0" u="none" strike="noStrike" baseline="0" dirty="0">
                          <a:effectLst/>
                          <a:latin typeface="Montserrat SemiBold" panose="020B0604020202020204" charset="0"/>
                        </a:rPr>
                        <a:t>extrapequeño </a:t>
                      </a:r>
                      <a:br>
                        <a:rPr lang="es" sz="1600" b="0" i="0" u="none" strike="noStrike" baseline="0" dirty="0">
                          <a:effectLst/>
                          <a:latin typeface="Montserrat SemiBold" panose="020B0604020202020204" charset="0"/>
                        </a:rPr>
                      </a:br>
                      <a:r>
                        <a:rPr lang="es" sz="1600" b="0" i="0" u="none" strike="noStrike" baseline="0" dirty="0">
                          <a:effectLst/>
                          <a:latin typeface="Montserrat SemiBold" panose="020B0604020202020204" charset="0"/>
                        </a:rPr>
                        <a:t>(&lt;/= a 12)</a:t>
                      </a:r>
                      <a:endParaRPr lang="es" sz="1600" b="0" i="0" u="none" strike="noStrike" dirty="0">
                        <a:solidFill>
                          <a:srgbClr val="201F1E"/>
                        </a:solidFill>
                        <a:effectLst/>
                        <a:latin typeface="Montserrat SemiBold"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$1850</a:t>
                      </a:r>
                      <a:endParaRPr lang="es" sz="16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$370</a:t>
                      </a:r>
                      <a:endParaRPr lang="es" sz="16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$2220</a:t>
                      </a:r>
                      <a:endParaRPr lang="es" sz="1600" b="0"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881515"/>
                  </a:ext>
                </a:extLst>
              </a:tr>
              <a:tr h="410523">
                <a:tc>
                  <a:txBody>
                    <a:bodyPr/>
                    <a:lstStyle/>
                    <a:p>
                      <a:pPr algn="l" rtl="0" fontAlgn="b"/>
                      <a:r>
                        <a:rPr lang="es" sz="1600" b="0" i="0" u="none" strike="noStrike" baseline="0">
                          <a:effectLst/>
                          <a:latin typeface="Montserrat SemiBold" panose="020B0604020202020204" charset="0"/>
                        </a:rPr>
                        <a:t>pequeño (13 a 60)</a:t>
                      </a:r>
                      <a:endParaRPr lang="es" sz="1600" b="0" i="0" u="none" strike="noStrike" dirty="0">
                        <a:solidFill>
                          <a:srgbClr val="201F1E"/>
                        </a:solidFill>
                        <a:effectLst/>
                        <a:latin typeface="Montserrat SemiBold"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$3500</a:t>
                      </a:r>
                      <a:endParaRPr lang="es" sz="16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$700</a:t>
                      </a:r>
                      <a:endParaRPr lang="es" sz="16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$4200</a:t>
                      </a:r>
                      <a:endParaRPr lang="es" sz="1600" b="0"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3766141"/>
                  </a:ext>
                </a:extLst>
              </a:tr>
              <a:tr h="410523">
                <a:tc>
                  <a:txBody>
                    <a:bodyPr/>
                    <a:lstStyle/>
                    <a:p>
                      <a:pPr algn="l" rtl="0" fontAlgn="b"/>
                      <a:r>
                        <a:rPr lang="es" sz="1600" b="0" i="0" u="none" strike="noStrike" baseline="0">
                          <a:effectLst/>
                          <a:latin typeface="Montserrat SemiBold" panose="020B0604020202020204" charset="0"/>
                        </a:rPr>
                        <a:t>mediano (61 a 120)</a:t>
                      </a:r>
                      <a:endParaRPr lang="es" sz="1600" b="0" i="0" u="none" strike="noStrike" dirty="0">
                        <a:solidFill>
                          <a:srgbClr val="201F1E"/>
                        </a:solidFill>
                        <a:effectLst/>
                        <a:latin typeface="Montserrat SemiBold"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$5000</a:t>
                      </a:r>
                      <a:endParaRPr lang="es" sz="16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$1000</a:t>
                      </a:r>
                      <a:endParaRPr lang="es" sz="16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$6000</a:t>
                      </a:r>
                      <a:endParaRPr lang="es" sz="1600" b="0"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43725"/>
                  </a:ext>
                </a:extLst>
              </a:tr>
              <a:tr h="410523">
                <a:tc>
                  <a:txBody>
                    <a:bodyPr/>
                    <a:lstStyle/>
                    <a:p>
                      <a:pPr algn="l" rtl="0" fontAlgn="b"/>
                      <a:r>
                        <a:rPr lang="es" sz="1600" b="0" i="0" u="none" strike="noStrike" baseline="0">
                          <a:effectLst/>
                          <a:latin typeface="Montserrat SemiBold" panose="020B0604020202020204" charset="0"/>
                        </a:rPr>
                        <a:t>grande (+ de 121)</a:t>
                      </a:r>
                      <a:endParaRPr lang="es" sz="1600" b="0" i="0" u="none" strike="noStrike" dirty="0">
                        <a:solidFill>
                          <a:srgbClr val="201F1E"/>
                        </a:solidFill>
                        <a:effectLst/>
                        <a:latin typeface="Montserrat SemiBold"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$6000</a:t>
                      </a:r>
                      <a:endParaRPr lang="es" sz="16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$1200</a:t>
                      </a:r>
                      <a:endParaRPr lang="es" sz="16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dirty="0">
                          <a:effectLst/>
                          <a:latin typeface="Montserrat SemiBold" panose="020B0604020202020204" charset="0"/>
                        </a:rPr>
                        <a:t>$7200</a:t>
                      </a:r>
                      <a:endParaRPr lang="es" sz="1600" b="0"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498330"/>
                  </a:ext>
                </a:extLst>
              </a:tr>
            </a:tbl>
          </a:graphicData>
        </a:graphic>
      </p:graphicFrame>
    </p:spTree>
    <p:extLst>
      <p:ext uri="{BB962C8B-B14F-4D97-AF65-F5344CB8AC3E}">
        <p14:creationId xmlns:p14="http://schemas.microsoft.com/office/powerpoint/2010/main" val="2883454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2"/>
          <p:cNvPicPr preferRelativeResize="0"/>
          <p:nvPr/>
        </p:nvPicPr>
        <p:blipFill rotWithShape="1">
          <a:blip r:embed="rId3">
            <a:alphaModFix/>
          </a:blip>
          <a:srcRect t="2657"/>
          <a:stretch/>
        </p:blipFill>
        <p:spPr>
          <a:xfrm>
            <a:off x="0" y="0"/>
            <a:ext cx="9144000" cy="6857999"/>
          </a:xfrm>
          <a:prstGeom prst="rect">
            <a:avLst/>
          </a:prstGeom>
          <a:noFill/>
          <a:ln>
            <a:noFill/>
          </a:ln>
        </p:spPr>
      </p:pic>
      <p:sp>
        <p:nvSpPr>
          <p:cNvPr id="137" name="Google Shape;137;p22"/>
          <p:cNvSpPr txBox="1">
            <a:spLocks noGrp="1"/>
          </p:cNvSpPr>
          <p:nvPr>
            <p:ph type="title"/>
          </p:nvPr>
        </p:nvSpPr>
        <p:spPr>
          <a:xfrm>
            <a:off x="583075" y="434898"/>
            <a:ext cx="7431900" cy="613317"/>
          </a:xfrm>
          <a:prstGeom prst="rect">
            <a:avLst/>
          </a:prstGeom>
        </p:spPr>
        <p:txBody>
          <a:bodyPr spcFirstLastPara="1" wrap="square" lIns="91425" tIns="91425" rIns="91425" bIns="91425" anchor="t" anchorCtr="0">
            <a:noAutofit/>
          </a:bodyPr>
          <a:lstStyle/>
          <a:p>
            <a:pPr lvl="0" algn="l" rtl="0"/>
            <a:r>
              <a:rPr lang="es" b="0" i="0" u="none" baseline="0">
                <a:latin typeface="Montserrat ExtraBold" panose="020B0604020202020204" charset="0"/>
              </a:rPr>
              <a:t>SUBSIDIO PARA SUMINISTROS</a:t>
            </a:r>
            <a:endParaRPr dirty="0">
              <a:latin typeface="Montserrat ExtraBold" panose="020B0604020202020204" charset="0"/>
              <a:ea typeface="Montserrat SemiBold"/>
              <a:cs typeface="Montserrat SemiBold"/>
              <a:sym typeface="Montserrat SemiBold"/>
            </a:endParaRPr>
          </a:p>
        </p:txBody>
      </p:sp>
      <p:sp>
        <p:nvSpPr>
          <p:cNvPr id="138" name="Google Shape;138;p22"/>
          <p:cNvSpPr txBox="1">
            <a:spLocks noGrp="1"/>
          </p:cNvSpPr>
          <p:nvPr>
            <p:ph type="body" idx="1"/>
          </p:nvPr>
        </p:nvSpPr>
        <p:spPr>
          <a:xfrm>
            <a:off x="780585" y="1148576"/>
            <a:ext cx="7645415" cy="4353974"/>
          </a:xfrm>
          <a:prstGeom prst="rect">
            <a:avLst/>
          </a:prstGeom>
        </p:spPr>
        <p:txBody>
          <a:bodyPr spcFirstLastPara="1" wrap="square" lIns="91425" tIns="91425" rIns="91425" bIns="91425" anchor="t" anchorCtr="0">
            <a:noAutofit/>
          </a:bodyPr>
          <a:lstStyle/>
          <a:p>
            <a:pPr marL="742950" indent="-285750" algn="l" rtl="0">
              <a:spcAft>
                <a:spcPts val="600"/>
              </a:spcAft>
            </a:pPr>
            <a:r>
              <a:rPr lang="es" sz="1600" b="0" i="0" u="none" baseline="0" dirty="0">
                <a:solidFill>
                  <a:srgbClr val="3B3838"/>
                </a:solidFill>
                <a:latin typeface="Montserrat SemiBold" panose="020B0604020202020204" charset="0"/>
                <a:ea typeface="Montserrat Medium"/>
                <a:cs typeface="Montserrat Medium"/>
                <a:sym typeface="Montserrat Medium"/>
              </a:rPr>
              <a:t>Fondos de $2 500 000 para la ECE conforme a la ley de CARES.</a:t>
            </a:r>
          </a:p>
          <a:p>
            <a:pPr marL="800100" algn="l" rtl="0">
              <a:spcAft>
                <a:spcPts val="600"/>
              </a:spcAft>
            </a:pPr>
            <a:r>
              <a:rPr lang="es" sz="1600" b="0" i="0" u="none" baseline="0" dirty="0">
                <a:solidFill>
                  <a:srgbClr val="3B3838"/>
                </a:solidFill>
                <a:latin typeface="Montserrat SemiBold" panose="020B0604020202020204" charset="0"/>
                <a:ea typeface="Montserrat Medium"/>
                <a:cs typeface="Montserrat Medium"/>
                <a:sym typeface="Montserrat Medium"/>
              </a:rPr>
              <a:t>Las solicitudes estarán abiertas entre julio y mediados de septiembre.</a:t>
            </a:r>
          </a:p>
          <a:p>
            <a:pPr marL="800100" algn="l" rtl="0">
              <a:spcAft>
                <a:spcPts val="600"/>
              </a:spcAft>
            </a:pPr>
            <a:r>
              <a:rPr lang="es" sz="1600" b="0" i="0" u="none" baseline="0" dirty="0">
                <a:solidFill>
                  <a:srgbClr val="3B3838"/>
                </a:solidFill>
                <a:latin typeface="Montserrat SemiBold" panose="020B0604020202020204" charset="0"/>
                <a:ea typeface="Montserrat Medium"/>
                <a:cs typeface="Montserrat Medium"/>
                <a:sym typeface="Montserrat Medium"/>
              </a:rPr>
              <a:t>Solicitud por centro autorizado: DCFH, DCGH, DCCC, campamentos juveniles autorizados.</a:t>
            </a:r>
          </a:p>
          <a:p>
            <a:pPr marL="800100" algn="l" rtl="0">
              <a:spcAft>
                <a:spcPts val="600"/>
              </a:spcAft>
            </a:pPr>
            <a:r>
              <a:rPr lang="es" sz="1600" b="0" i="0" u="none" baseline="0" dirty="0">
                <a:solidFill>
                  <a:srgbClr val="3B3838"/>
                </a:solidFill>
                <a:latin typeface="Montserrat SemiBold" panose="020B0604020202020204" charset="0"/>
                <a:ea typeface="Montserrat Medium"/>
                <a:cs typeface="Montserrat Medium"/>
                <a:sym typeface="Montserrat Medium"/>
              </a:rPr>
              <a:t>El programa debe haber estado funcionando con niños en enero de 2020 (a menos que sea un campamento).</a:t>
            </a:r>
            <a:endParaRPr lang="es" sz="1600" dirty="0">
              <a:solidFill>
                <a:srgbClr val="3B3838"/>
              </a:solidFill>
              <a:latin typeface="Montserrat SemiBold" panose="020B0604020202020204" charset="0"/>
              <a:ea typeface="Montserrat Medium"/>
              <a:cs typeface="Montserrat Medium"/>
              <a:sym typeface="Montserrat Medium"/>
            </a:endParaRPr>
          </a:p>
          <a:p>
            <a:pPr marL="800100" algn="l" rtl="0">
              <a:spcAft>
                <a:spcPts val="600"/>
              </a:spcAft>
            </a:pPr>
            <a:r>
              <a:rPr lang="es" sz="1600" b="0" i="0" u="none" baseline="0" dirty="0">
                <a:solidFill>
                  <a:srgbClr val="3B3838"/>
                </a:solidFill>
                <a:latin typeface="Montserrat SemiBold" panose="020B0604020202020204" charset="0"/>
                <a:ea typeface="Montserrat Medium"/>
                <a:cs typeface="Montserrat Medium"/>
                <a:sym typeface="Montserrat Medium"/>
              </a:rPr>
              <a:t>Los programas deben estar vigentes o contar con una reapertura verificada.</a:t>
            </a:r>
          </a:p>
          <a:p>
            <a:pPr marL="800100" algn="l" rtl="0">
              <a:spcAft>
                <a:spcPts val="600"/>
              </a:spcAft>
            </a:pPr>
            <a:r>
              <a:rPr lang="es" sz="1600" b="0" i="0" u="none" baseline="0" dirty="0">
                <a:solidFill>
                  <a:srgbClr val="3B3838"/>
                </a:solidFill>
                <a:latin typeface="Montserrat SemiBold" panose="020B0604020202020204" charset="0"/>
                <a:ea typeface="Montserrat Medium"/>
                <a:cs typeface="Montserrat Medium"/>
                <a:sym typeface="Montserrat Medium"/>
              </a:rPr>
              <a:t>Sin restricciones de ingresos.</a:t>
            </a:r>
            <a:endParaRPr lang="es" sz="1600" dirty="0">
              <a:solidFill>
                <a:srgbClr val="3B3838"/>
              </a:solidFill>
              <a:latin typeface="Montserrat SemiBold" panose="020B0604020202020204" charset="0"/>
              <a:ea typeface="Montserrat Medium"/>
              <a:cs typeface="Montserrat Medium"/>
              <a:sym typeface="Montserrat Medium"/>
            </a:endParaRPr>
          </a:p>
          <a:p>
            <a:pPr marL="800100" algn="l" rtl="0">
              <a:spcAft>
                <a:spcPts val="600"/>
              </a:spcAft>
            </a:pPr>
            <a:r>
              <a:rPr lang="es" sz="1600" b="0" i="0" u="none" baseline="0" dirty="0">
                <a:solidFill>
                  <a:srgbClr val="3B3838"/>
                </a:solidFill>
                <a:latin typeface="Montserrat SemiBold" panose="020B0604020202020204" charset="0"/>
                <a:ea typeface="Montserrat Medium"/>
                <a:cs typeface="Montserrat Medium"/>
                <a:sym typeface="Montserrat Medium"/>
              </a:rPr>
              <a:t>20 % de aumento para las acreditaciones de la NAFCC y la NAEYC; 5 % por las pruebas de acreditación en curso a partir de enero de 2020.</a:t>
            </a:r>
            <a:endParaRPr sz="1100" dirty="0">
              <a:latin typeface="Montserrat Medium"/>
              <a:ea typeface="Montserrat Medium"/>
              <a:cs typeface="Montserrat Medium"/>
              <a:sym typeface="Montserrat Medium"/>
            </a:endParaRPr>
          </a:p>
        </p:txBody>
      </p:sp>
      <p:pic>
        <p:nvPicPr>
          <p:cNvPr id="139" name="Google Shape;139;p22"/>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40" name="Google Shape;140;p22"/>
          <p:cNvSpPr/>
          <p:nvPr/>
        </p:nvSpPr>
        <p:spPr>
          <a:xfrm>
            <a:off x="-9250" y="5182850"/>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22"/>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1"/>
          <p:cNvPicPr preferRelativeResize="0"/>
          <p:nvPr/>
        </p:nvPicPr>
        <p:blipFill rotWithShape="1">
          <a:blip r:embed="rId3">
            <a:alphaModFix/>
          </a:blip>
          <a:srcRect t="2657"/>
          <a:stretch/>
        </p:blipFill>
        <p:spPr>
          <a:xfrm>
            <a:off x="-496720" y="511444"/>
            <a:ext cx="9144000" cy="6857999"/>
          </a:xfrm>
          <a:prstGeom prst="rect">
            <a:avLst/>
          </a:prstGeom>
          <a:noFill/>
          <a:ln>
            <a:noFill/>
          </a:ln>
        </p:spPr>
      </p:pic>
      <p:sp>
        <p:nvSpPr>
          <p:cNvPr id="127" name="Google Shape;127;p21"/>
          <p:cNvSpPr txBox="1">
            <a:spLocks noGrp="1"/>
          </p:cNvSpPr>
          <p:nvPr>
            <p:ph type="title"/>
          </p:nvPr>
        </p:nvSpPr>
        <p:spPr>
          <a:xfrm>
            <a:off x="583074" y="712405"/>
            <a:ext cx="7661765" cy="638348"/>
          </a:xfrm>
          <a:prstGeom prst="rect">
            <a:avLst/>
          </a:prstGeom>
        </p:spPr>
        <p:txBody>
          <a:bodyPr spcFirstLastPara="1" wrap="square" lIns="91425" tIns="91425" rIns="91425" bIns="91425" anchor="t" anchorCtr="0">
            <a:noAutofit/>
          </a:bodyPr>
          <a:lstStyle/>
          <a:p>
            <a:pPr lvl="0" algn="l" rtl="0"/>
            <a:r>
              <a:rPr lang="es" b="0" i="0" u="none" baseline="0">
                <a:latin typeface="Montserrat ExtraBold" panose="020B0604020202020204" charset="0"/>
                <a:ea typeface="Montserrat SemiBold"/>
              </a:rPr>
              <a:t>SUBSIDIO PARA SUMINISTROS: MONTOS</a:t>
            </a:r>
            <a:endParaRPr dirty="0">
              <a:solidFill>
                <a:srgbClr val="3B3838"/>
              </a:solidFill>
              <a:latin typeface="Montserrat SemiBold" panose="020B0604020202020204" charset="0"/>
              <a:ea typeface="Montserrat SemiBold"/>
              <a:cs typeface="Montserrat SemiBold"/>
              <a:sym typeface="Montserrat SemiBold"/>
            </a:endParaRPr>
          </a:p>
        </p:txBody>
      </p:sp>
      <p:sp>
        <p:nvSpPr>
          <p:cNvPr id="128" name="Google Shape;128;p21"/>
          <p:cNvSpPr txBox="1">
            <a:spLocks noGrp="1"/>
          </p:cNvSpPr>
          <p:nvPr>
            <p:ph type="body" idx="1"/>
          </p:nvPr>
        </p:nvSpPr>
        <p:spPr>
          <a:xfrm>
            <a:off x="583075" y="1021080"/>
            <a:ext cx="8149445" cy="4233120"/>
          </a:xfrm>
          <a:prstGeom prst="rect">
            <a:avLst/>
          </a:prstGeom>
        </p:spPr>
        <p:txBody>
          <a:bodyPr spcFirstLastPara="1" wrap="square" lIns="91425" tIns="91425" rIns="91425" bIns="91425" anchor="t" anchorCtr="0">
            <a:noAutofit/>
          </a:bodyPr>
          <a:lstStyle/>
          <a:p>
            <a:pPr indent="0" algn="l" rtl="0">
              <a:buNone/>
            </a:pPr>
            <a:endParaRPr lang="es" sz="2000" dirty="0">
              <a:solidFill>
                <a:srgbClr val="3B3838"/>
              </a:solidFill>
              <a:latin typeface="Montserrat SemiBold" panose="020B0604020202020204" charset="0"/>
              <a:ea typeface="Montserrat Medium"/>
              <a:cs typeface="Montserrat Medium"/>
              <a:sym typeface="Montserrat Medium"/>
            </a:endParaRPr>
          </a:p>
          <a:p>
            <a:pPr marL="800100" algn="l" rtl="0"/>
            <a:endParaRPr sz="2000" dirty="0">
              <a:solidFill>
                <a:srgbClr val="3B3838"/>
              </a:solidFill>
              <a:latin typeface="Montserrat SemiBold" panose="020B0604020202020204" charset="0"/>
              <a:ea typeface="Montserrat Medium"/>
              <a:cs typeface="Montserrat Medium"/>
              <a:sym typeface="Montserrat Medium"/>
            </a:endParaRPr>
          </a:p>
          <a:p>
            <a:pPr marL="342900" algn="l" rtl="0">
              <a:lnSpc>
                <a:spcPct val="163636"/>
              </a:lnSpc>
              <a:spcBef>
                <a:spcPts val="1000"/>
              </a:spcBef>
              <a:buClr>
                <a:schemeClr val="dk1"/>
              </a:buClr>
              <a:buSzPts val="1100"/>
            </a:pPr>
            <a:endParaRPr sz="2000" dirty="0">
              <a:solidFill>
                <a:srgbClr val="404040"/>
              </a:solidFill>
              <a:latin typeface="Montserrat SemiBold" panose="020B0604020202020204" charset="0"/>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129" name="Google Shape;129;p21"/>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30" name="Google Shape;130;p21"/>
          <p:cNvSpPr/>
          <p:nvPr/>
        </p:nvSpPr>
        <p:spPr>
          <a:xfrm>
            <a:off x="-9250" y="5182850"/>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21"/>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3" name="Table 2"/>
          <p:cNvGraphicFramePr>
            <a:graphicFrameLocks noGrp="1"/>
          </p:cNvGraphicFramePr>
          <p:nvPr>
            <p:extLst>
              <p:ext uri="{D42A27DB-BD31-4B8C-83A1-F6EECF244321}">
                <p14:modId xmlns:p14="http://schemas.microsoft.com/office/powerpoint/2010/main" val="2249065931"/>
              </p:ext>
            </p:extLst>
          </p:nvPr>
        </p:nvGraphicFramePr>
        <p:xfrm>
          <a:off x="698763" y="1914633"/>
          <a:ext cx="7680960" cy="2880094"/>
        </p:xfrm>
        <a:graphic>
          <a:graphicData uri="http://schemas.openxmlformats.org/drawingml/2006/table">
            <a:tbl>
              <a:tblPr>
                <a:tableStyleId>{5C22544A-7EE6-4342-B048-85BDC9FD1C3A}</a:tableStyleId>
              </a:tblPr>
              <a:tblGrid>
                <a:gridCol w="1918862">
                  <a:extLst>
                    <a:ext uri="{9D8B030D-6E8A-4147-A177-3AD203B41FA5}">
                      <a16:colId xmlns:a16="http://schemas.microsoft.com/office/drawing/2014/main" val="4064716971"/>
                    </a:ext>
                  </a:extLst>
                </a:gridCol>
                <a:gridCol w="1565968">
                  <a:extLst>
                    <a:ext uri="{9D8B030D-6E8A-4147-A177-3AD203B41FA5}">
                      <a16:colId xmlns:a16="http://schemas.microsoft.com/office/drawing/2014/main" val="3377470951"/>
                    </a:ext>
                  </a:extLst>
                </a:gridCol>
                <a:gridCol w="1769983">
                  <a:extLst>
                    <a:ext uri="{9D8B030D-6E8A-4147-A177-3AD203B41FA5}">
                      <a16:colId xmlns:a16="http://schemas.microsoft.com/office/drawing/2014/main" val="128443641"/>
                    </a:ext>
                  </a:extLst>
                </a:gridCol>
                <a:gridCol w="2426147">
                  <a:extLst>
                    <a:ext uri="{9D8B030D-6E8A-4147-A177-3AD203B41FA5}">
                      <a16:colId xmlns:a16="http://schemas.microsoft.com/office/drawing/2014/main" val="2851105117"/>
                    </a:ext>
                  </a:extLst>
                </a:gridCol>
              </a:tblGrid>
              <a:tr h="1209658">
                <a:tc>
                  <a:txBody>
                    <a:bodyPr/>
                    <a:lstStyle/>
                    <a:p>
                      <a:pPr algn="l" rtl="0" fontAlgn="b"/>
                      <a:r>
                        <a:rPr lang="es" sz="1600" b="0" i="0" u="none" strike="noStrike" baseline="0">
                          <a:effectLst/>
                          <a:latin typeface="Montserrat SemiBold" panose="020B0604020202020204" charset="0"/>
                        </a:rPr>
                        <a:t>Tamaño del programa:</a:t>
                      </a:r>
                      <a:endParaRPr lang="es" sz="1600" b="1"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dirty="0">
                          <a:effectLst/>
                          <a:latin typeface="Montserrat SemiBold" panose="020B0604020202020204" charset="0"/>
                        </a:rPr>
                        <a:t>Subsidio para suministros por programa</a:t>
                      </a:r>
                      <a:endParaRPr lang="es" sz="1600" b="1"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20 % de aumento de las acreditaciones</a:t>
                      </a:r>
                      <a:endParaRPr lang="es" sz="1600" b="1"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Total: subsidio para suministros por programa con acreditación</a:t>
                      </a:r>
                      <a:endParaRPr lang="es" sz="1600" b="1"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41085"/>
                  </a:ext>
                </a:extLst>
              </a:tr>
              <a:tr h="628584">
                <a:tc>
                  <a:txBody>
                    <a:bodyPr/>
                    <a:lstStyle/>
                    <a:p>
                      <a:pPr algn="l" rtl="0" fontAlgn="b"/>
                      <a:r>
                        <a:rPr lang="es" sz="1600" b="0" i="0" u="none" strike="noStrike" baseline="0" dirty="0">
                          <a:effectLst/>
                          <a:latin typeface="Montserrat SemiBold" panose="020B0604020202020204" charset="0"/>
                        </a:rPr>
                        <a:t>extrapequeño </a:t>
                      </a:r>
                      <a:br>
                        <a:rPr lang="es" sz="1600" b="0" i="0" u="none" strike="noStrike" baseline="0" dirty="0">
                          <a:effectLst/>
                          <a:latin typeface="Montserrat SemiBold" panose="020B0604020202020204" charset="0"/>
                        </a:rPr>
                      </a:br>
                      <a:r>
                        <a:rPr lang="es" sz="1600" b="0" i="0" u="none" strike="noStrike" baseline="0" dirty="0">
                          <a:effectLst/>
                          <a:latin typeface="Montserrat SemiBold" panose="020B0604020202020204" charset="0"/>
                        </a:rPr>
                        <a:t>(&lt;/= a 12)</a:t>
                      </a:r>
                      <a:endParaRPr lang="es" sz="1600" b="0" i="0" u="none" strike="noStrike" dirty="0">
                        <a:solidFill>
                          <a:srgbClr val="201F1E"/>
                        </a:solidFill>
                        <a:effectLst/>
                        <a:latin typeface="Montserrat SemiBold"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$550</a:t>
                      </a:r>
                      <a:endParaRPr lang="es" sz="16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$110</a:t>
                      </a:r>
                      <a:endParaRPr lang="es" sz="16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$660</a:t>
                      </a:r>
                      <a:endParaRPr lang="es" sz="1600" b="0"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201879"/>
                  </a:ext>
                </a:extLst>
              </a:tr>
              <a:tr h="347284">
                <a:tc>
                  <a:txBody>
                    <a:bodyPr/>
                    <a:lstStyle/>
                    <a:p>
                      <a:pPr algn="l" rtl="0" fontAlgn="b"/>
                      <a:r>
                        <a:rPr lang="es" sz="1600" b="0" i="0" u="none" strike="noStrike" baseline="0">
                          <a:effectLst/>
                          <a:latin typeface="Montserrat SemiBold" panose="020B0604020202020204" charset="0"/>
                        </a:rPr>
                        <a:t>pequeño (13 a 60)</a:t>
                      </a:r>
                      <a:endParaRPr lang="es" sz="1600" b="0" i="0" u="none" strike="noStrike" dirty="0">
                        <a:solidFill>
                          <a:srgbClr val="201F1E"/>
                        </a:solidFill>
                        <a:effectLst/>
                        <a:latin typeface="Montserrat SemiBold"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$1000</a:t>
                      </a:r>
                      <a:endParaRPr lang="es" sz="16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$200</a:t>
                      </a:r>
                      <a:endParaRPr lang="es" sz="16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$1200</a:t>
                      </a:r>
                      <a:endParaRPr lang="es" sz="1600" b="0"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5578636"/>
                  </a:ext>
                </a:extLst>
              </a:tr>
              <a:tr h="347284">
                <a:tc>
                  <a:txBody>
                    <a:bodyPr/>
                    <a:lstStyle/>
                    <a:p>
                      <a:pPr algn="l" rtl="0" fontAlgn="b"/>
                      <a:r>
                        <a:rPr lang="es" sz="1600" b="0" i="0" u="none" strike="noStrike" baseline="0">
                          <a:effectLst/>
                          <a:latin typeface="Montserrat SemiBold" panose="020B0604020202020204" charset="0"/>
                        </a:rPr>
                        <a:t>mediano (61 a 120)</a:t>
                      </a:r>
                      <a:endParaRPr lang="es" sz="1600" b="0" i="0" u="none" strike="noStrike" dirty="0">
                        <a:solidFill>
                          <a:srgbClr val="201F1E"/>
                        </a:solidFill>
                        <a:effectLst/>
                        <a:latin typeface="Montserrat SemiBold"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$1300</a:t>
                      </a:r>
                      <a:endParaRPr lang="es" sz="16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$260</a:t>
                      </a:r>
                      <a:endParaRPr lang="es" sz="16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$1560</a:t>
                      </a:r>
                      <a:endParaRPr lang="es" sz="1600" b="0"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5479142"/>
                  </a:ext>
                </a:extLst>
              </a:tr>
              <a:tr h="347284">
                <a:tc>
                  <a:txBody>
                    <a:bodyPr/>
                    <a:lstStyle/>
                    <a:p>
                      <a:pPr algn="l" rtl="0" fontAlgn="b"/>
                      <a:r>
                        <a:rPr lang="es" sz="1600" b="0" i="0" u="none" strike="noStrike" baseline="0">
                          <a:effectLst/>
                          <a:latin typeface="Montserrat SemiBold" panose="020B0604020202020204" charset="0"/>
                        </a:rPr>
                        <a:t>grande (+ de 121)</a:t>
                      </a:r>
                      <a:endParaRPr lang="es" sz="1600" b="0" i="0" u="none" strike="noStrike" dirty="0">
                        <a:solidFill>
                          <a:srgbClr val="201F1E"/>
                        </a:solidFill>
                        <a:effectLst/>
                        <a:latin typeface="Montserrat SemiBold"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$1900</a:t>
                      </a:r>
                      <a:endParaRPr lang="es" sz="16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a:effectLst/>
                          <a:latin typeface="Montserrat SemiBold" panose="020B0604020202020204" charset="0"/>
                        </a:rPr>
                        <a:t>$380</a:t>
                      </a:r>
                      <a:endParaRPr lang="es" sz="16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s" sz="1600" b="0" i="0" u="none" strike="noStrike" baseline="0" dirty="0">
                          <a:effectLst/>
                          <a:latin typeface="Montserrat SemiBold" panose="020B0604020202020204" charset="0"/>
                        </a:rPr>
                        <a:t>$2280</a:t>
                      </a:r>
                      <a:endParaRPr lang="es" sz="1600" b="0"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1699451"/>
                  </a:ext>
                </a:extLst>
              </a:tr>
            </a:tbl>
          </a:graphicData>
        </a:graphic>
      </p:graphicFrame>
    </p:spTree>
    <p:extLst>
      <p:ext uri="{BB962C8B-B14F-4D97-AF65-F5344CB8AC3E}">
        <p14:creationId xmlns:p14="http://schemas.microsoft.com/office/powerpoint/2010/main" val="2060185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1"/>
          <p:cNvPicPr preferRelativeResize="0"/>
          <p:nvPr/>
        </p:nvPicPr>
        <p:blipFill rotWithShape="1">
          <a:blip r:embed="rId3">
            <a:alphaModFix/>
          </a:blip>
          <a:srcRect t="2657"/>
          <a:stretch/>
        </p:blipFill>
        <p:spPr>
          <a:xfrm>
            <a:off x="89197" y="-184162"/>
            <a:ext cx="8947105" cy="6733237"/>
          </a:xfrm>
          <a:prstGeom prst="rect">
            <a:avLst/>
          </a:prstGeom>
          <a:noFill/>
          <a:ln>
            <a:noFill/>
          </a:ln>
        </p:spPr>
      </p:pic>
      <p:sp>
        <p:nvSpPr>
          <p:cNvPr id="127" name="Google Shape;127;p21"/>
          <p:cNvSpPr txBox="1">
            <a:spLocks noGrp="1"/>
          </p:cNvSpPr>
          <p:nvPr>
            <p:ph type="title"/>
          </p:nvPr>
        </p:nvSpPr>
        <p:spPr>
          <a:xfrm>
            <a:off x="583074" y="432994"/>
            <a:ext cx="7661765" cy="638348"/>
          </a:xfrm>
          <a:prstGeom prst="rect">
            <a:avLst/>
          </a:prstGeom>
        </p:spPr>
        <p:txBody>
          <a:bodyPr spcFirstLastPara="1" wrap="square" lIns="91425" tIns="91425" rIns="91425" bIns="91425" anchor="t" anchorCtr="0">
            <a:noAutofit/>
          </a:bodyPr>
          <a:lstStyle/>
          <a:p>
            <a:pPr lvl="0" algn="l" rtl="0"/>
            <a:r>
              <a:rPr lang="es" b="0" i="0" u="none" baseline="0">
                <a:latin typeface="Montserrat ExtraBold" panose="020B0604020202020204" charset="0"/>
                <a:ea typeface="Montserrat SemiBold"/>
              </a:rPr>
              <a:t>¿CÓMO SOLICITO LOS SUBSIDIOS?</a:t>
            </a:r>
            <a:endParaRPr dirty="0">
              <a:solidFill>
                <a:srgbClr val="3B3838"/>
              </a:solidFill>
              <a:latin typeface="Montserrat SemiBold" panose="020B0604020202020204" charset="0"/>
              <a:ea typeface="Montserrat SemiBold"/>
              <a:cs typeface="Montserrat SemiBold"/>
              <a:sym typeface="Montserrat SemiBold"/>
            </a:endParaRPr>
          </a:p>
        </p:txBody>
      </p:sp>
      <p:sp>
        <p:nvSpPr>
          <p:cNvPr id="128" name="Google Shape;128;p21"/>
          <p:cNvSpPr txBox="1">
            <a:spLocks noGrp="1"/>
          </p:cNvSpPr>
          <p:nvPr>
            <p:ph type="body" idx="1"/>
          </p:nvPr>
        </p:nvSpPr>
        <p:spPr>
          <a:xfrm>
            <a:off x="583075" y="984425"/>
            <a:ext cx="8149445" cy="3119444"/>
          </a:xfrm>
          <a:prstGeom prst="rect">
            <a:avLst/>
          </a:prstGeom>
        </p:spPr>
        <p:txBody>
          <a:bodyPr spcFirstLastPara="1" wrap="square" lIns="91425" tIns="91425" rIns="91425" bIns="91425" anchor="t" anchorCtr="0">
            <a:noAutofit/>
          </a:bodyPr>
          <a:lstStyle/>
          <a:p>
            <a:pPr marL="0" indent="0" algn="l" rtl="0">
              <a:lnSpc>
                <a:spcPct val="163636"/>
              </a:lnSpc>
              <a:spcBef>
                <a:spcPts val="1000"/>
              </a:spcBef>
              <a:buClr>
                <a:schemeClr val="dk1"/>
              </a:buClr>
              <a:buSzPts val="1100"/>
              <a:buNone/>
            </a:pPr>
            <a:r>
              <a:rPr lang="es" b="0" i="0" u="none" baseline="0" dirty="0">
                <a:solidFill>
                  <a:srgbClr val="404040"/>
                </a:solidFill>
                <a:latin typeface="Montserrat SemiBold" panose="020B0604020202020204" charset="0"/>
                <a:ea typeface="Montserrat Medium"/>
                <a:cs typeface="Montserrat Medium"/>
                <a:sym typeface="Montserrat Medium"/>
              </a:rPr>
              <a:t>La OEC anunciará los detalles para lo siguiente:</a:t>
            </a:r>
          </a:p>
          <a:p>
            <a:pPr marL="342900" algn="l" rtl="0">
              <a:lnSpc>
                <a:spcPct val="163636"/>
              </a:lnSpc>
              <a:spcBef>
                <a:spcPts val="1000"/>
              </a:spcBef>
              <a:buClr>
                <a:schemeClr val="dk1"/>
              </a:buClr>
              <a:buSzPts val="1100"/>
            </a:pPr>
            <a:r>
              <a:rPr lang="es" b="0" i="0" u="none" baseline="0" dirty="0">
                <a:solidFill>
                  <a:srgbClr val="404040"/>
                </a:solidFill>
                <a:latin typeface="Montserrat SemiBold" panose="020B0604020202020204" charset="0"/>
                <a:ea typeface="Montserrat Medium"/>
                <a:cs typeface="Montserrat Medium"/>
                <a:sym typeface="Montserrat Medium"/>
              </a:rPr>
              <a:t>Regístrese como proveedor ahora a través de CTCARES.</a:t>
            </a:r>
          </a:p>
          <a:p>
            <a:pPr marL="800100" lvl="1" algn="l" rtl="0">
              <a:lnSpc>
                <a:spcPct val="163636"/>
              </a:lnSpc>
              <a:spcBef>
                <a:spcPts val="1000"/>
              </a:spcBef>
              <a:buClr>
                <a:schemeClr val="dk1"/>
              </a:buClr>
              <a:buSzPts val="1100"/>
            </a:pPr>
            <a:r>
              <a:rPr lang="es" b="0" i="0" u="none" baseline="0" dirty="0">
                <a:solidFill>
                  <a:srgbClr val="404040"/>
                </a:solidFill>
                <a:latin typeface="Montserrat SemiBold" panose="020B0604020202020204" charset="0"/>
                <a:ea typeface="Montserrat Medium"/>
                <a:cs typeface="Montserrat Medium"/>
                <a:sym typeface="Montserrat Medium"/>
              </a:rPr>
              <a:t>Para que la OEC pueda enviarle fondos, primero debe registrarse como proveedor del estado. </a:t>
            </a:r>
          </a:p>
          <a:p>
            <a:pPr marL="342900" algn="l" rtl="0">
              <a:lnSpc>
                <a:spcPct val="163636"/>
              </a:lnSpc>
              <a:spcBef>
                <a:spcPts val="1000"/>
              </a:spcBef>
              <a:buClr>
                <a:schemeClr val="dk1"/>
              </a:buClr>
              <a:buSzPts val="1100"/>
            </a:pPr>
            <a:r>
              <a:rPr lang="es" b="0" i="0" u="none" baseline="0" dirty="0">
                <a:solidFill>
                  <a:srgbClr val="404040"/>
                </a:solidFill>
                <a:latin typeface="Montserrat SemiBold" panose="020B0604020202020204" charset="0"/>
                <a:ea typeface="Montserrat Medium"/>
                <a:cs typeface="Montserrat Medium"/>
                <a:sym typeface="Montserrat Medium"/>
              </a:rPr>
              <a:t>Solicite la reactivación de gastos o un subsidio para suministros: el portal se abre la semana del 6 de julio. </a:t>
            </a:r>
          </a:p>
          <a:p>
            <a:pPr marL="800100" lvl="1" algn="l" rtl="0">
              <a:lnSpc>
                <a:spcPct val="163636"/>
              </a:lnSpc>
              <a:spcBef>
                <a:spcPts val="1000"/>
              </a:spcBef>
              <a:buClr>
                <a:schemeClr val="dk1"/>
              </a:buClr>
              <a:buSzPts val="1100"/>
            </a:pPr>
            <a:r>
              <a:rPr lang="es" b="0" i="0" u="none" baseline="0" dirty="0">
                <a:solidFill>
                  <a:srgbClr val="404040"/>
                </a:solidFill>
                <a:latin typeface="Montserrat SemiBold" panose="020B0604020202020204" charset="0"/>
                <a:ea typeface="Montserrat Medium"/>
                <a:cs typeface="Montserrat Medium"/>
                <a:sym typeface="Montserrat Medium"/>
              </a:rPr>
              <a:t>Le diremos lo que debe tener a mano para presentar una solicitud.</a:t>
            </a:r>
          </a:p>
          <a:p>
            <a:pPr marL="800100" lvl="1" algn="l" rtl="0">
              <a:lnSpc>
                <a:spcPct val="163636"/>
              </a:lnSpc>
              <a:spcBef>
                <a:spcPts val="1000"/>
              </a:spcBef>
              <a:buClr>
                <a:schemeClr val="dk1"/>
              </a:buClr>
              <a:buSzPts val="1100"/>
            </a:pPr>
            <a:r>
              <a:rPr lang="es" b="0" i="0" u="none" baseline="0" dirty="0">
                <a:solidFill>
                  <a:srgbClr val="404040"/>
                </a:solidFill>
                <a:latin typeface="Montserrat SemiBold" panose="020B0604020202020204" charset="0"/>
                <a:ea typeface="Montserrat Medium"/>
                <a:cs typeface="Montserrat Medium"/>
                <a:sym typeface="Montserrat Medium"/>
              </a:rPr>
              <a:t>Cargaremos previamente su capacidad autorizada y acreditación de la NAFCC o NAEYC.</a:t>
            </a:r>
            <a:endParaRPr dirty="0">
              <a:solidFill>
                <a:srgbClr val="404040"/>
              </a:solidFill>
              <a:latin typeface="Montserrat SemiBold" panose="020B0604020202020204" charset="0"/>
              <a:ea typeface="Montserrat Medium"/>
              <a:cs typeface="Montserrat Medium"/>
              <a:sym typeface="Montserrat Medium"/>
            </a:endParaRPr>
          </a:p>
          <a:p>
            <a:pPr marL="0" lvl="0" indent="0" algn="l" rtl="0">
              <a:spcBef>
                <a:spcPts val="0"/>
              </a:spcBef>
              <a:spcAft>
                <a:spcPts val="1600"/>
              </a:spcAft>
              <a:buNone/>
            </a:pPr>
            <a:endParaRPr sz="1100" dirty="0">
              <a:latin typeface="Montserrat Medium"/>
              <a:ea typeface="Montserrat Medium"/>
              <a:cs typeface="Montserrat Medium"/>
              <a:sym typeface="Montserrat Medium"/>
            </a:endParaRPr>
          </a:p>
        </p:txBody>
      </p:sp>
      <p:pic>
        <p:nvPicPr>
          <p:cNvPr id="129" name="Google Shape;129;p21"/>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30" name="Google Shape;130;p21"/>
          <p:cNvSpPr/>
          <p:nvPr/>
        </p:nvSpPr>
        <p:spPr>
          <a:xfrm>
            <a:off x="-9250" y="5182850"/>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21"/>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20352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9"/>
          <p:cNvPicPr preferRelativeResize="0"/>
          <p:nvPr/>
        </p:nvPicPr>
        <p:blipFill rotWithShape="1">
          <a:blip r:embed="rId3">
            <a:alphaModFix/>
          </a:blip>
          <a:srcRect t="2657"/>
          <a:stretch/>
        </p:blipFill>
        <p:spPr>
          <a:xfrm>
            <a:off x="0" y="72325"/>
            <a:ext cx="9144000" cy="6857999"/>
          </a:xfrm>
          <a:prstGeom prst="rect">
            <a:avLst/>
          </a:prstGeom>
          <a:noFill/>
          <a:ln>
            <a:noFill/>
          </a:ln>
        </p:spPr>
      </p:pic>
      <p:sp>
        <p:nvSpPr>
          <p:cNvPr id="110" name="Google Shape;110;p19"/>
          <p:cNvSpPr txBox="1">
            <a:spLocks noGrp="1"/>
          </p:cNvSpPr>
          <p:nvPr>
            <p:ph type="body" idx="1"/>
          </p:nvPr>
        </p:nvSpPr>
        <p:spPr>
          <a:xfrm>
            <a:off x="583075" y="1121045"/>
            <a:ext cx="7783685" cy="5280658"/>
          </a:xfrm>
          <a:prstGeom prst="rect">
            <a:avLst/>
          </a:prstGeom>
        </p:spPr>
        <p:txBody>
          <a:bodyPr spcFirstLastPara="1" wrap="square" lIns="91425" tIns="91425" rIns="91425" bIns="91425" anchor="t" anchorCtr="0">
            <a:noAutofit/>
          </a:bodyPr>
          <a:lstStyle/>
          <a:p>
            <a:pPr algn="l" rtl="0"/>
            <a:r>
              <a:rPr lang="es" sz="1600" b="0" i="0" u="none" baseline="0" dirty="0"/>
              <a:t>Para recibir comunicaciones e información sobre el paquete de apoyos de CTCARES:</a:t>
            </a:r>
          </a:p>
          <a:p>
            <a:pPr marL="114300" indent="0" algn="ctr" rtl="0">
              <a:buNone/>
            </a:pPr>
            <a:r>
              <a:rPr lang="es" sz="1600" b="0" i="0" u="none" baseline="0" dirty="0">
                <a:hlinkClick r:id="rId4"/>
              </a:rPr>
              <a:t>https://www.ctoec.org/covid-19</a:t>
            </a:r>
            <a:r>
              <a:rPr lang="es" sz="1600" b="0" i="0" u="none" baseline="0" dirty="0"/>
              <a:t> </a:t>
            </a:r>
            <a:endParaRPr lang="es" sz="1600" dirty="0"/>
          </a:p>
          <a:p>
            <a:pPr algn="l" rtl="0"/>
            <a:r>
              <a:rPr lang="es" sz="1600" b="0" i="0" u="none" baseline="0" dirty="0"/>
              <a:t>Anuncios del WBDC, comprobaciones de antecedentes, primeros auxilios, resucitación cardiopulmonar y administración de medicamentos.</a:t>
            </a:r>
            <a:endParaRPr lang="es" sz="1600" dirty="0"/>
          </a:p>
          <a:p>
            <a:endParaRPr lang="es" sz="1600" dirty="0"/>
          </a:p>
          <a:p>
            <a:pPr algn="l" rtl="0"/>
            <a:r>
              <a:rPr lang="es" sz="1600" b="0" i="0" u="none" baseline="0" dirty="0"/>
              <a:t>Acceda a las becas y capacitaciones en línea ahora a través de su cuenta del Registro de la Oficina de Primera Infancia.</a:t>
            </a:r>
          </a:p>
          <a:p>
            <a:pPr marL="114300" indent="0" algn="ctr" rtl="0">
              <a:buNone/>
            </a:pPr>
            <a:r>
              <a:rPr lang="es" sz="1600" b="0" i="0" u="none" baseline="0" dirty="0">
                <a:hlinkClick r:id="rId5"/>
              </a:rPr>
              <a:t>www.ccacregistry.org</a:t>
            </a:r>
            <a:r>
              <a:rPr lang="es" sz="1600" b="0" i="0" u="none" baseline="0" dirty="0"/>
              <a:t> </a:t>
            </a:r>
          </a:p>
          <a:p>
            <a:pPr marL="114300" indent="0" algn="l" rtl="0">
              <a:buNone/>
            </a:pPr>
            <a:endParaRPr lang="es" sz="1600" dirty="0"/>
          </a:p>
          <a:p>
            <a:pPr marL="457200" marR="0" lvl="0" indent="0" algn="l" rtl="0">
              <a:lnSpc>
                <a:spcPct val="115000"/>
              </a:lnSpc>
              <a:spcBef>
                <a:spcPts val="0"/>
              </a:spcBef>
              <a:spcAft>
                <a:spcPts val="0"/>
              </a:spcAft>
              <a:buNone/>
            </a:pPr>
            <a:endParaRPr sz="16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111" name="Google Shape;111;p19"/>
          <p:cNvPicPr preferRelativeResize="0"/>
          <p:nvPr/>
        </p:nvPicPr>
        <p:blipFill>
          <a:blip r:embed="rId6">
            <a:alphaModFix/>
          </a:blip>
          <a:stretch>
            <a:fillRect/>
          </a:stretch>
        </p:blipFill>
        <p:spPr>
          <a:xfrm>
            <a:off x="175638" y="5502800"/>
            <a:ext cx="1046250" cy="1046275"/>
          </a:xfrm>
          <a:prstGeom prst="rect">
            <a:avLst/>
          </a:prstGeom>
          <a:noFill/>
          <a:ln>
            <a:noFill/>
          </a:ln>
        </p:spPr>
      </p:pic>
      <p:sp>
        <p:nvSpPr>
          <p:cNvPr id="112" name="Google Shape;112;p19"/>
          <p:cNvSpPr txBox="1">
            <a:spLocks noGrp="1"/>
          </p:cNvSpPr>
          <p:nvPr>
            <p:ph type="title"/>
          </p:nvPr>
        </p:nvSpPr>
        <p:spPr>
          <a:xfrm>
            <a:off x="583074" y="400376"/>
            <a:ext cx="7783685" cy="570852"/>
          </a:xfrm>
          <a:prstGeom prst="rect">
            <a:avLst/>
          </a:prstGeom>
        </p:spPr>
        <p:txBody>
          <a:bodyPr spcFirstLastPara="1" wrap="square" lIns="91425" tIns="91425" rIns="91425" bIns="91425" anchor="t" anchorCtr="0">
            <a:noAutofit/>
          </a:bodyPr>
          <a:lstStyle/>
          <a:p>
            <a:pPr lvl="0" algn="l" rtl="0"/>
            <a:r>
              <a:rPr lang="es" sz="2000" b="0" i="0" u="none" baseline="0">
                <a:latin typeface="Montserrat ExtraBold" panose="020B0604020202020204" charset="0"/>
              </a:rPr>
              <a:t>¿DÓNDE ENCUENTRO OTROS APOYOS EN FORMA DE PAQUETES DE CUIDADO?</a:t>
            </a:r>
            <a:endParaRPr sz="2000" dirty="0">
              <a:latin typeface="Montserrat ExtraBold" panose="020B0604020202020204" charset="0"/>
              <a:ea typeface="Montserrat SemiBold"/>
              <a:cs typeface="Montserrat SemiBold"/>
              <a:sym typeface="Montserrat SemiBold"/>
            </a:endParaRPr>
          </a:p>
        </p:txBody>
      </p:sp>
      <p:pic>
        <p:nvPicPr>
          <p:cNvPr id="6" name="Picture 5"/>
          <p:cNvPicPr>
            <a:picLocks noChangeAspect="1"/>
          </p:cNvPicPr>
          <p:nvPr/>
        </p:nvPicPr>
        <p:blipFill>
          <a:blip r:embed="rId7"/>
          <a:stretch>
            <a:fillRect/>
          </a:stretch>
        </p:blipFill>
        <p:spPr>
          <a:xfrm>
            <a:off x="1804963" y="4024359"/>
            <a:ext cx="3940517" cy="2236956"/>
          </a:xfrm>
          <a:prstGeom prst="rect">
            <a:avLst/>
          </a:prstGeom>
          <a:ln>
            <a:solidFill>
              <a:schemeClr val="tx1"/>
            </a:solidFill>
          </a:ln>
        </p:spPr>
      </p:pic>
      <p:sp>
        <p:nvSpPr>
          <p:cNvPr id="2" name="Rounded Rectangle 1"/>
          <p:cNvSpPr/>
          <p:nvPr/>
        </p:nvSpPr>
        <p:spPr>
          <a:xfrm>
            <a:off x="3011837" y="5610386"/>
            <a:ext cx="2257587" cy="29020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3" name="Rounded Rectangle 2"/>
          <p:cNvSpPr/>
          <p:nvPr/>
        </p:nvSpPr>
        <p:spPr>
          <a:xfrm>
            <a:off x="3011837" y="4768312"/>
            <a:ext cx="1286359" cy="25313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Tree>
    <p:extLst>
      <p:ext uri="{BB962C8B-B14F-4D97-AF65-F5344CB8AC3E}">
        <p14:creationId xmlns:p14="http://schemas.microsoft.com/office/powerpoint/2010/main" val="1351674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6"/>
          <p:cNvPicPr preferRelativeResize="0"/>
          <p:nvPr/>
        </p:nvPicPr>
        <p:blipFill rotWithShape="1">
          <a:blip r:embed="rId3">
            <a:alphaModFix/>
          </a:blip>
          <a:srcRect t="2657"/>
          <a:stretch/>
        </p:blipFill>
        <p:spPr>
          <a:xfrm>
            <a:off x="12800" y="1"/>
            <a:ext cx="9144000" cy="6857999"/>
          </a:xfrm>
          <a:prstGeom prst="rect">
            <a:avLst/>
          </a:prstGeom>
          <a:noFill/>
          <a:ln>
            <a:noFill/>
          </a:ln>
        </p:spPr>
      </p:pic>
      <p:sp>
        <p:nvSpPr>
          <p:cNvPr id="82" name="Google Shape;82;p16"/>
          <p:cNvSpPr txBox="1">
            <a:spLocks noGrp="1"/>
          </p:cNvSpPr>
          <p:nvPr>
            <p:ph type="title"/>
          </p:nvPr>
        </p:nvSpPr>
        <p:spPr>
          <a:xfrm>
            <a:off x="583074" y="936702"/>
            <a:ext cx="7533925" cy="286586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3600" b="1" i="0" u="none" baseline="0">
                <a:latin typeface="Montserrat SemiBold"/>
                <a:ea typeface="Montserrat SemiBold"/>
                <a:cs typeface="Montserrat SemiBold"/>
                <a:sym typeface="Montserrat SemiBold"/>
              </a:rPr>
              <a:t>¡Gracias por todo lo que hace </a:t>
            </a:r>
            <a:br>
              <a:rPr lang="es" sz="3600" b="1">
                <a:latin typeface="Montserrat SemiBold"/>
                <a:ea typeface="Montserrat SemiBold"/>
                <a:cs typeface="Montserrat SemiBold"/>
                <a:sym typeface="Montserrat SemiBold"/>
              </a:rPr>
            </a:br>
            <a:r>
              <a:rPr lang="es" sz="3600" b="1" i="0" u="none" baseline="0">
                <a:latin typeface="Montserrat SemiBold"/>
                <a:ea typeface="Montserrat SemiBold"/>
                <a:cs typeface="Montserrat SemiBold"/>
                <a:sym typeface="Montserrat SemiBold"/>
              </a:rPr>
              <a:t>por los niños de Connecticut!</a:t>
            </a:r>
            <a:br>
              <a:rPr lang="es" sz="3600" b="1">
                <a:latin typeface="Montserrat SemiBold"/>
                <a:ea typeface="Montserrat SemiBold"/>
                <a:cs typeface="Montserrat SemiBold"/>
                <a:sym typeface="Montserrat SemiBold"/>
              </a:rPr>
            </a:br>
            <a:br>
              <a:rPr lang="es" sz="3600" b="1">
                <a:latin typeface="Montserrat SemiBold"/>
                <a:ea typeface="Montserrat SemiBold"/>
                <a:cs typeface="Montserrat SemiBold"/>
                <a:sym typeface="Montserrat SemiBold"/>
              </a:rPr>
            </a:br>
            <a:r>
              <a:rPr lang="es" sz="2000" b="1" i="0" u="none" baseline="0">
                <a:latin typeface="Montserrat SemiBold"/>
                <a:ea typeface="Montserrat SemiBold"/>
                <a:cs typeface="Montserrat SemiBold"/>
                <a:sym typeface="Montserrat SemiBold"/>
              </a:rPr>
              <a:t>Recuerde explorar TODO el paquete de cuidado.</a:t>
            </a:r>
            <a:endParaRPr sz="3600" b="1" dirty="0">
              <a:latin typeface="Montserrat SemiBold"/>
              <a:ea typeface="Montserrat SemiBold"/>
              <a:cs typeface="Montserrat SemiBold"/>
              <a:sym typeface="Montserrat SemiBold"/>
            </a:endParaRPr>
          </a:p>
        </p:txBody>
      </p:sp>
      <p:sp>
        <p:nvSpPr>
          <p:cNvPr id="83" name="Google Shape;83;p16"/>
          <p:cNvSpPr txBox="1">
            <a:spLocks noGrp="1"/>
          </p:cNvSpPr>
          <p:nvPr>
            <p:ph type="body" idx="1"/>
          </p:nvPr>
        </p:nvSpPr>
        <p:spPr>
          <a:xfrm>
            <a:off x="1073300" y="2171000"/>
            <a:ext cx="4544500" cy="2703175"/>
          </a:xfrm>
          <a:prstGeom prst="rect">
            <a:avLst/>
          </a:prstGeom>
        </p:spPr>
        <p:txBody>
          <a:bodyPr spcFirstLastPara="1" wrap="square" lIns="91425" tIns="91425" rIns="91425" bIns="91425" anchor="t" anchorCtr="0">
            <a:noAutofit/>
          </a:bodyPr>
          <a:lstStyle/>
          <a:p>
            <a:pPr marL="0" lvl="0" indent="0" algn="l" rtl="0">
              <a:lnSpc>
                <a:spcPct val="163636"/>
              </a:lnSpc>
              <a:spcBef>
                <a:spcPts val="1000"/>
              </a:spcBef>
              <a:spcAft>
                <a:spcPts val="0"/>
              </a:spcAft>
              <a:buClr>
                <a:schemeClr val="dk1"/>
              </a:buClr>
              <a:buSzPts val="1100"/>
              <a:buFont typeface="Arial"/>
              <a:buNone/>
            </a:pPr>
            <a:endParaRPr sz="12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84" name="Google Shape;84;p16"/>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85" name="Google Shape;85;p16"/>
          <p:cNvSpPr/>
          <p:nvPr/>
        </p:nvSpPr>
        <p:spPr>
          <a:xfrm>
            <a:off x="-9250" y="5182850"/>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16"/>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7" name="Google Shape;87;p16"/>
          <p:cNvPicPr preferRelativeResize="0"/>
          <p:nvPr/>
        </p:nvPicPr>
        <p:blipFill>
          <a:blip r:embed="rId5">
            <a:alphaModFix/>
          </a:blip>
          <a:stretch>
            <a:fillRect/>
          </a:stretch>
        </p:blipFill>
        <p:spPr>
          <a:xfrm>
            <a:off x="5617800" y="3264775"/>
            <a:ext cx="2499200" cy="249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 name="Google Shape;54;p13"/>
          <p:cNvPicPr preferRelativeResize="0"/>
          <p:nvPr/>
        </p:nvPicPr>
        <p:blipFill rotWithShape="1">
          <a:blip r:embed="rId3">
            <a:alphaModFix/>
          </a:blip>
          <a:srcRect l="100" t="27618" r="-99" b="-13982"/>
          <a:stretch/>
        </p:blipFill>
        <p:spPr>
          <a:xfrm>
            <a:off x="0" y="0"/>
            <a:ext cx="9144000" cy="6857999"/>
          </a:xfrm>
          <a:prstGeom prst="rect">
            <a:avLst/>
          </a:prstGeom>
          <a:solidFill>
            <a:srgbClr val="481F67"/>
          </a:solidFill>
          <a:ln>
            <a:noFill/>
          </a:ln>
        </p:spPr>
      </p:pic>
      <p:pic>
        <p:nvPicPr>
          <p:cNvPr id="67" name="Google Shape;67;p15"/>
          <p:cNvPicPr preferRelativeResize="0">
            <a:picLocks noGrp="1"/>
          </p:cNvPicPr>
          <p:nvPr>
            <p:ph type="pic" idx="2"/>
          </p:nvPr>
        </p:nvPicPr>
        <p:blipFill rotWithShape="1">
          <a:blip r:embed="rId4">
            <a:alphaModFix/>
          </a:blip>
          <a:srcRect l="16663" t="-9342" r="-7177" b="-5997"/>
          <a:stretch/>
        </p:blipFill>
        <p:spPr>
          <a:xfrm>
            <a:off x="127001" y="1644650"/>
            <a:ext cx="6801000" cy="5340600"/>
          </a:xfrm>
          <a:prstGeom prst="rtTriangle">
            <a:avLst/>
          </a:prstGeom>
          <a:noFill/>
          <a:ln>
            <a:noFill/>
          </a:ln>
        </p:spPr>
      </p:pic>
      <p:sp>
        <p:nvSpPr>
          <p:cNvPr id="68" name="Google Shape;68;p15"/>
          <p:cNvSpPr txBox="1">
            <a:spLocks noGrp="1"/>
          </p:cNvSpPr>
          <p:nvPr>
            <p:ph type="body" idx="1"/>
          </p:nvPr>
        </p:nvSpPr>
        <p:spPr>
          <a:xfrm>
            <a:off x="619307" y="0"/>
            <a:ext cx="7518452" cy="1973711"/>
          </a:xfrm>
          <a:prstGeom prst="rect">
            <a:avLst/>
          </a:prstGeom>
          <a:noFill/>
          <a:ln>
            <a:noFill/>
          </a:ln>
        </p:spPr>
        <p:txBody>
          <a:bodyPr spcFirstLastPara="1" wrap="square" lIns="68575" tIns="34275" rIns="68575" bIns="34275" anchor="ctr" anchorCtr="0">
            <a:noAutofit/>
          </a:bodyPr>
          <a:lstStyle/>
          <a:p>
            <a:pPr marL="0" indent="0" algn="l" rtl="0">
              <a:spcBef>
                <a:spcPts val="0"/>
              </a:spcBef>
              <a:buSzPts val="3300"/>
            </a:pPr>
            <a:r>
              <a:rPr lang="es" sz="3200" b="1" i="0" u="none" baseline="0" dirty="0">
                <a:solidFill>
                  <a:srgbClr val="D9D2E9"/>
                </a:solidFill>
                <a:latin typeface="Montserrat"/>
                <a:ea typeface="Montserrat"/>
                <a:cs typeface="Montserrat"/>
                <a:sym typeface="Montserrat"/>
              </a:rPr>
              <a:t>Nuestros valores para niños y familias</a:t>
            </a:r>
            <a:endParaRPr sz="3200" dirty="0">
              <a:solidFill>
                <a:srgbClr val="D9D2E9"/>
              </a:solidFill>
              <a:latin typeface="Montserrat"/>
              <a:ea typeface="Montserrat"/>
              <a:cs typeface="Montserrat"/>
              <a:sym typeface="Montserrat"/>
            </a:endParaRPr>
          </a:p>
          <a:p>
            <a:pPr marL="0" indent="0" algn="l" rtl="0">
              <a:spcBef>
                <a:spcPts val="800"/>
              </a:spcBef>
              <a:buClr>
                <a:schemeClr val="dk1"/>
              </a:buClr>
              <a:buSzPts val="800"/>
            </a:pPr>
            <a:endParaRPr b="1" dirty="0">
              <a:latin typeface="Montserrat"/>
              <a:ea typeface="Montserrat"/>
              <a:cs typeface="Montserrat"/>
              <a:sym typeface="Montserrat"/>
            </a:endParaRPr>
          </a:p>
        </p:txBody>
      </p:sp>
      <p:pic>
        <p:nvPicPr>
          <p:cNvPr id="69" name="Google Shape;69;p15"/>
          <p:cNvPicPr preferRelativeResize="0"/>
          <p:nvPr/>
        </p:nvPicPr>
        <p:blipFill rotWithShape="1">
          <a:blip r:embed="rId5">
            <a:alphaModFix/>
          </a:blip>
          <a:srcRect/>
          <a:stretch/>
        </p:blipFill>
        <p:spPr>
          <a:xfrm>
            <a:off x="7444588" y="5229667"/>
            <a:ext cx="1307300" cy="1307300"/>
          </a:xfrm>
          <a:prstGeom prst="rect">
            <a:avLst/>
          </a:prstGeom>
          <a:solidFill>
            <a:schemeClr val="bg1"/>
          </a:solidFill>
          <a:ln>
            <a:noFill/>
          </a:ln>
        </p:spPr>
      </p:pic>
      <p:sp>
        <p:nvSpPr>
          <p:cNvPr id="70" name="Google Shape;70;p15"/>
          <p:cNvSpPr txBox="1"/>
          <p:nvPr/>
        </p:nvSpPr>
        <p:spPr>
          <a:xfrm>
            <a:off x="3784600" y="857250"/>
            <a:ext cx="5321301" cy="2557961"/>
          </a:xfrm>
          <a:prstGeom prst="rect">
            <a:avLst/>
          </a:prstGeom>
          <a:noFill/>
          <a:ln>
            <a:noFill/>
          </a:ln>
        </p:spPr>
        <p:txBody>
          <a:bodyPr spcFirstLastPara="1" wrap="square" lIns="68575" tIns="34275" rIns="68575" bIns="34275" anchor="t" anchorCtr="0">
            <a:noAutofit/>
          </a:bodyPr>
          <a:lstStyle/>
          <a:p>
            <a:pPr algn="l" rtl="0"/>
            <a:r>
              <a:rPr lang="es" sz="2400" b="1" i="0" u="none" baseline="0">
                <a:solidFill>
                  <a:srgbClr val="FFFFFF"/>
                </a:solidFill>
                <a:latin typeface="Calibri"/>
                <a:ea typeface="Calibri"/>
                <a:cs typeface="Calibri"/>
                <a:sym typeface="Calibri"/>
              </a:rPr>
              <a:t>Programación segura y de alta calidad para todos</a:t>
            </a:r>
            <a:endParaRPr sz="2400" dirty="0">
              <a:solidFill>
                <a:srgbClr val="FFFFFF"/>
              </a:solidFill>
            </a:endParaRPr>
          </a:p>
          <a:p>
            <a:pPr marL="215900" indent="-254000" algn="l" rtl="0">
              <a:buClr>
                <a:srgbClr val="FFFFFF"/>
              </a:buClr>
              <a:buSzPts val="1800"/>
              <a:buFont typeface="Arial"/>
              <a:buChar char="•"/>
            </a:pPr>
            <a:r>
              <a:rPr lang="es" sz="2000" b="1" i="0" u="none" baseline="0">
                <a:solidFill>
                  <a:srgbClr val="FFFFFF"/>
                </a:solidFill>
                <a:latin typeface="Calibri"/>
                <a:ea typeface="Calibri"/>
                <a:cs typeface="Calibri"/>
                <a:sym typeface="Calibri"/>
              </a:rPr>
              <a:t>Accesible</a:t>
            </a:r>
            <a:endParaRPr sz="2000" dirty="0">
              <a:solidFill>
                <a:srgbClr val="FFFFFF"/>
              </a:solidFill>
            </a:endParaRPr>
          </a:p>
          <a:p>
            <a:pPr marL="215900" indent="-254000" algn="l" rtl="0">
              <a:buClr>
                <a:srgbClr val="FFFFFF"/>
              </a:buClr>
              <a:buSzPts val="1800"/>
              <a:buFont typeface="Arial"/>
              <a:buChar char="•"/>
            </a:pPr>
            <a:r>
              <a:rPr lang="es" sz="2000" b="1" i="0" u="none" baseline="0">
                <a:solidFill>
                  <a:srgbClr val="FFFFFF"/>
                </a:solidFill>
                <a:latin typeface="Calibri"/>
                <a:ea typeface="Calibri"/>
                <a:cs typeface="Calibri"/>
                <a:sym typeface="Calibri"/>
              </a:rPr>
              <a:t>Equitativa e inclusiva</a:t>
            </a:r>
            <a:endParaRPr sz="2000" dirty="0">
              <a:solidFill>
                <a:srgbClr val="FFFFFF"/>
              </a:solidFill>
            </a:endParaRPr>
          </a:p>
          <a:p>
            <a:pPr marL="215900" indent="-254000" algn="l" rtl="0">
              <a:buClr>
                <a:srgbClr val="FFFFFF"/>
              </a:buClr>
              <a:buSzPts val="1800"/>
              <a:buFont typeface="Arial"/>
              <a:buChar char="•"/>
            </a:pPr>
            <a:r>
              <a:rPr lang="es" sz="2000" b="1" i="0" u="none" baseline="0">
                <a:solidFill>
                  <a:srgbClr val="FFFFFF"/>
                </a:solidFill>
                <a:latin typeface="Calibri"/>
                <a:ea typeface="Calibri"/>
                <a:cs typeface="Calibri"/>
                <a:sym typeface="Calibri"/>
              </a:rPr>
              <a:t>Basada en pruebas</a:t>
            </a:r>
            <a:endParaRPr sz="2000" dirty="0">
              <a:solidFill>
                <a:srgbClr val="FFFFFF"/>
              </a:solidFill>
            </a:endParaRPr>
          </a:p>
          <a:p>
            <a:pPr marL="215900" indent="-254000" algn="l" rtl="0">
              <a:buClr>
                <a:srgbClr val="FFFFFF"/>
              </a:buClr>
              <a:buSzPts val="1800"/>
              <a:buFont typeface="Arial"/>
              <a:buChar char="•"/>
            </a:pPr>
            <a:r>
              <a:rPr lang="es" sz="2000" b="1" i="0" u="none" baseline="0">
                <a:solidFill>
                  <a:srgbClr val="FFFFFF"/>
                </a:solidFill>
                <a:latin typeface="Calibri"/>
                <a:ea typeface="Calibri"/>
                <a:cs typeface="Calibri"/>
                <a:sym typeface="Calibri"/>
              </a:rPr>
              <a:t>De apoyo</a:t>
            </a:r>
            <a:endParaRPr sz="2000" b="1" dirty="0">
              <a:solidFill>
                <a:srgbClr val="FFFFFF"/>
              </a:solidFill>
              <a:latin typeface="Calibri"/>
              <a:ea typeface="Calibri"/>
              <a:cs typeface="Calibri"/>
              <a:sym typeface="Calibri"/>
            </a:endParaRPr>
          </a:p>
          <a:p>
            <a:endParaRPr sz="2400" b="1" dirty="0">
              <a:solidFill>
                <a:schemeClr val="lt1"/>
              </a:solidFill>
              <a:latin typeface="Calibri"/>
              <a:ea typeface="Calibri"/>
              <a:cs typeface="Calibri"/>
              <a:sym typeface="Calibri"/>
            </a:endParaRPr>
          </a:p>
          <a:p>
            <a:pPr algn="l" rtl="0"/>
            <a:r>
              <a:rPr lang="es" sz="2400" b="1" i="0" u="none" baseline="0">
                <a:solidFill>
                  <a:schemeClr val="lt1"/>
                </a:solidFill>
                <a:latin typeface="Calibri"/>
                <a:ea typeface="Calibri"/>
                <a:cs typeface="Calibri"/>
                <a:sym typeface="Calibri"/>
              </a:rPr>
              <a:t>Atención al cliente receptiva</a:t>
            </a:r>
            <a:endParaRPr sz="2400" dirty="0">
              <a:solidFill>
                <a:schemeClr val="lt1"/>
              </a:solidFill>
            </a:endParaRPr>
          </a:p>
          <a:p>
            <a:pPr marL="342900" indent="-279400" algn="l" rtl="0">
              <a:buClr>
                <a:schemeClr val="lt1"/>
              </a:buClr>
              <a:buSzPts val="1800"/>
              <a:buChar char="•"/>
            </a:pPr>
            <a:r>
              <a:rPr lang="es" sz="2000" b="1" i="0" u="none" baseline="0">
                <a:solidFill>
                  <a:schemeClr val="lt1"/>
                </a:solidFill>
                <a:latin typeface="Calibri"/>
                <a:ea typeface="Calibri"/>
                <a:cs typeface="Calibri"/>
                <a:sym typeface="Calibri"/>
              </a:rPr>
              <a:t>Respetuosa</a:t>
            </a:r>
            <a:endParaRPr sz="2000" dirty="0">
              <a:solidFill>
                <a:schemeClr val="lt1"/>
              </a:solidFill>
            </a:endParaRPr>
          </a:p>
          <a:p>
            <a:pPr marL="342900" indent="-279400" algn="l" rtl="0">
              <a:buClr>
                <a:schemeClr val="lt1"/>
              </a:buClr>
              <a:buSzPts val="1800"/>
              <a:buChar char="•"/>
            </a:pPr>
            <a:r>
              <a:rPr lang="es" sz="2000" b="1" i="0" u="none" baseline="0">
                <a:solidFill>
                  <a:schemeClr val="lt1"/>
                </a:solidFill>
                <a:latin typeface="Calibri"/>
                <a:ea typeface="Calibri"/>
                <a:cs typeface="Calibri"/>
                <a:sym typeface="Calibri"/>
              </a:rPr>
              <a:t>Bidireccional</a:t>
            </a:r>
            <a:endParaRPr sz="2000" dirty="0">
              <a:solidFill>
                <a:schemeClr val="lt1"/>
              </a:solidFill>
            </a:endParaRPr>
          </a:p>
          <a:p>
            <a:pPr marL="342900" indent="-279400" algn="l" rtl="0">
              <a:buClr>
                <a:schemeClr val="lt1"/>
              </a:buClr>
              <a:buSzPts val="1800"/>
              <a:buChar char="•"/>
            </a:pPr>
            <a:r>
              <a:rPr lang="es" sz="2000" b="1" i="0" u="none" baseline="0">
                <a:solidFill>
                  <a:schemeClr val="lt1"/>
                </a:solidFill>
                <a:latin typeface="Calibri"/>
                <a:ea typeface="Calibri"/>
                <a:cs typeface="Calibri"/>
                <a:sym typeface="Calibri"/>
              </a:rPr>
              <a:t>Centrada en los niños y las familias</a:t>
            </a:r>
            <a:endParaRPr sz="2000" dirty="0">
              <a:solidFill>
                <a:schemeClr val="lt1"/>
              </a:solidFill>
            </a:endParaRPr>
          </a:p>
          <a:p>
            <a:endParaRPr sz="1800" b="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20892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17098"/>
        </a:solidFill>
        <a:effectLst/>
      </p:bgPr>
    </p:bg>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3">
            <a:alphaModFix/>
          </a:blip>
          <a:srcRect t="18540"/>
          <a:stretch/>
        </p:blipFill>
        <p:spPr>
          <a:xfrm>
            <a:off x="-468700" y="0"/>
            <a:ext cx="9360677" cy="5875125"/>
          </a:xfrm>
          <a:prstGeom prst="rect">
            <a:avLst/>
          </a:prstGeom>
          <a:noFill/>
          <a:ln>
            <a:noFill/>
          </a:ln>
        </p:spPr>
      </p:pic>
      <p:sp>
        <p:nvSpPr>
          <p:cNvPr id="164" name="Google Shape;164;p25"/>
          <p:cNvSpPr txBox="1">
            <a:spLocks noGrp="1"/>
          </p:cNvSpPr>
          <p:nvPr>
            <p:ph type="title"/>
          </p:nvPr>
        </p:nvSpPr>
        <p:spPr>
          <a:xfrm>
            <a:off x="670560" y="2213700"/>
            <a:ext cx="7170102" cy="121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7200" b="0" i="0" u="none" baseline="0" dirty="0">
                <a:solidFill>
                  <a:srgbClr val="FFFFFF"/>
                </a:solidFill>
                <a:latin typeface="Montserrat ExtraBold"/>
                <a:ea typeface="Montserrat ExtraBold"/>
                <a:cs typeface="Montserrat ExtraBold"/>
                <a:sym typeface="Montserrat ExtraBold"/>
              </a:rPr>
              <a:t>¿TIENE PREGUNTAS? </a:t>
            </a:r>
            <a:endParaRPr sz="7200" dirty="0">
              <a:solidFill>
                <a:srgbClr val="FFFFFF"/>
              </a:solidFill>
              <a:latin typeface="Montserrat ExtraBold"/>
              <a:ea typeface="Montserrat ExtraBold"/>
              <a:cs typeface="Montserrat ExtraBold"/>
              <a:sym typeface="Montserrat ExtraBold"/>
            </a:endParaRPr>
          </a:p>
          <a:p>
            <a:pPr marL="0" lvl="0" indent="0" algn="l" rtl="0">
              <a:spcBef>
                <a:spcPts val="0"/>
              </a:spcBef>
              <a:spcAft>
                <a:spcPts val="0"/>
              </a:spcAft>
              <a:buNone/>
            </a:pPr>
            <a:endParaRPr sz="3000" dirty="0">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17098"/>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18540"/>
          <a:stretch/>
        </p:blipFill>
        <p:spPr>
          <a:xfrm>
            <a:off x="-163900" y="-2"/>
            <a:ext cx="9360677" cy="5875125"/>
          </a:xfrm>
          <a:prstGeom prst="rect">
            <a:avLst/>
          </a:prstGeom>
          <a:noFill/>
          <a:ln>
            <a:noFill/>
          </a:ln>
        </p:spPr>
      </p:pic>
      <p:sp>
        <p:nvSpPr>
          <p:cNvPr id="63" name="Google Shape;63;p14"/>
          <p:cNvSpPr/>
          <p:nvPr/>
        </p:nvSpPr>
        <p:spPr>
          <a:xfrm>
            <a:off x="360950" y="379325"/>
            <a:ext cx="432600" cy="19716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p:cNvSpPr txBox="1"/>
          <p:nvPr/>
        </p:nvSpPr>
        <p:spPr>
          <a:xfrm rot="-5400000">
            <a:off x="-515600" y="1189275"/>
            <a:ext cx="21192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b="0" i="0" u="none" baseline="0">
                <a:solidFill>
                  <a:schemeClr val="lt1"/>
                </a:solidFill>
                <a:latin typeface="Montserrat SemiBold"/>
                <a:ea typeface="Montserrat SemiBold"/>
                <a:cs typeface="Montserrat SemiBold"/>
                <a:sym typeface="Montserrat SemiBold"/>
              </a:rPr>
              <a:t>AGENDA</a:t>
            </a:r>
            <a:endParaRPr sz="1800" dirty="0">
              <a:solidFill>
                <a:schemeClr val="lt1"/>
              </a:solidFill>
              <a:latin typeface="Montserrat SemiBold"/>
              <a:ea typeface="Montserrat SemiBold"/>
              <a:cs typeface="Montserrat SemiBold"/>
              <a:sym typeface="Montserrat SemiBold"/>
            </a:endParaRPr>
          </a:p>
        </p:txBody>
      </p:sp>
      <p:sp>
        <p:nvSpPr>
          <p:cNvPr id="65" name="Google Shape;65;p14"/>
          <p:cNvSpPr txBox="1">
            <a:spLocks noGrp="1"/>
          </p:cNvSpPr>
          <p:nvPr>
            <p:ph type="title"/>
          </p:nvPr>
        </p:nvSpPr>
        <p:spPr>
          <a:xfrm>
            <a:off x="1386325" y="1475075"/>
            <a:ext cx="70608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000" b="0" i="0" u="none" baseline="0">
                <a:solidFill>
                  <a:srgbClr val="FFFFFF"/>
                </a:solidFill>
                <a:latin typeface="Montserrat ExtraBold"/>
                <a:ea typeface="Montserrat ExtraBold"/>
                <a:cs typeface="Montserrat ExtraBold"/>
                <a:sym typeface="Montserrat ExtraBold"/>
              </a:rPr>
              <a:t>QUÉ ANALIZAREMOS HOY </a:t>
            </a:r>
            <a:endParaRPr sz="3000" dirty="0">
              <a:solidFill>
                <a:srgbClr val="FFFFFF"/>
              </a:solidFill>
              <a:latin typeface="Montserrat ExtraBold"/>
              <a:ea typeface="Montserrat ExtraBold"/>
              <a:cs typeface="Montserrat ExtraBold"/>
              <a:sym typeface="Montserrat ExtraBold"/>
            </a:endParaRPr>
          </a:p>
        </p:txBody>
      </p:sp>
      <p:sp>
        <p:nvSpPr>
          <p:cNvPr id="66" name="Google Shape;66;p14"/>
          <p:cNvSpPr txBox="1">
            <a:spLocks noGrp="1"/>
          </p:cNvSpPr>
          <p:nvPr>
            <p:ph type="body" idx="1"/>
          </p:nvPr>
        </p:nvSpPr>
        <p:spPr>
          <a:xfrm>
            <a:off x="1386331" y="2238575"/>
            <a:ext cx="5627100" cy="4025065"/>
          </a:xfrm>
          <a:prstGeom prst="rect">
            <a:avLst/>
          </a:prstGeom>
        </p:spPr>
        <p:txBody>
          <a:bodyPr spcFirstLastPara="1" wrap="square" lIns="91425" tIns="91425" rIns="91425" bIns="91425" anchor="t" anchorCtr="0">
            <a:noAutofit/>
          </a:bodyPr>
          <a:lstStyle/>
          <a:p>
            <a:pPr marL="457200" lvl="0" indent="-355600" algn="l" rtl="0">
              <a:lnSpc>
                <a:spcPct val="163636"/>
              </a:lnSpc>
              <a:spcBef>
                <a:spcPts val="1000"/>
              </a:spcBef>
              <a:spcAft>
                <a:spcPts val="0"/>
              </a:spcAft>
              <a:buClr>
                <a:srgbClr val="FFFFFF"/>
              </a:buClr>
              <a:buSzPts val="2000"/>
              <a:buFont typeface="Montserrat Medium"/>
              <a:buChar char="●"/>
            </a:pPr>
            <a:r>
              <a:rPr lang="es" sz="2000" b="0" i="0" u="none" baseline="0">
                <a:solidFill>
                  <a:srgbClr val="FFFFFF"/>
                </a:solidFill>
                <a:latin typeface="Montserrat Medium"/>
                <a:ea typeface="Montserrat Medium"/>
                <a:cs typeface="Montserrat Medium"/>
                <a:sym typeface="Montserrat Medium"/>
              </a:rPr>
              <a:t>Reflexiones comerciales</a:t>
            </a:r>
          </a:p>
          <a:p>
            <a:pPr marL="457200" lvl="0" indent="-355600" algn="l" rtl="0">
              <a:lnSpc>
                <a:spcPct val="163636"/>
              </a:lnSpc>
              <a:spcBef>
                <a:spcPts val="1000"/>
              </a:spcBef>
              <a:spcAft>
                <a:spcPts val="0"/>
              </a:spcAft>
              <a:buClr>
                <a:srgbClr val="FFFFFF"/>
              </a:buClr>
              <a:buSzPts val="2000"/>
              <a:buFont typeface="Montserrat Medium"/>
              <a:buChar char="●"/>
            </a:pPr>
            <a:r>
              <a:rPr lang="es" sz="2000" b="0" i="0" u="none" baseline="0">
                <a:solidFill>
                  <a:srgbClr val="FFFFFF"/>
                </a:solidFill>
                <a:latin typeface="Montserrat Medium"/>
                <a:ea typeface="Montserrat Medium"/>
                <a:cs typeface="Montserrat Medium"/>
                <a:sym typeface="Montserrat Medium"/>
              </a:rPr>
              <a:t>Función de Apoyo de Emergencia (ESF) 14: recuperación. Principios guía</a:t>
            </a:r>
          </a:p>
          <a:p>
            <a:pPr marL="457200" lvl="0" indent="-355600" algn="l" rtl="0">
              <a:lnSpc>
                <a:spcPct val="163636"/>
              </a:lnSpc>
              <a:spcBef>
                <a:spcPts val="1000"/>
              </a:spcBef>
              <a:spcAft>
                <a:spcPts val="0"/>
              </a:spcAft>
              <a:buClr>
                <a:srgbClr val="FFFFFF"/>
              </a:buClr>
              <a:buSzPts val="2000"/>
              <a:buFont typeface="Montserrat Medium"/>
              <a:buChar char="●"/>
            </a:pPr>
            <a:r>
              <a:rPr lang="es" sz="2000" b="0" i="0" u="none" baseline="0">
                <a:solidFill>
                  <a:srgbClr val="FFFFFF"/>
                </a:solidFill>
                <a:latin typeface="Montserrat Medium"/>
                <a:ea typeface="Montserrat Medium"/>
                <a:cs typeface="Montserrat Medium"/>
                <a:sym typeface="Montserrat Medium"/>
              </a:rPr>
              <a:t>Encuesta comercial 1</a:t>
            </a:r>
          </a:p>
          <a:p>
            <a:pPr marL="457200" lvl="0" indent="-355600" algn="l" rtl="0">
              <a:lnSpc>
                <a:spcPct val="163636"/>
              </a:lnSpc>
              <a:spcBef>
                <a:spcPts val="1000"/>
              </a:spcBef>
              <a:spcAft>
                <a:spcPts val="0"/>
              </a:spcAft>
              <a:buClr>
                <a:srgbClr val="FFFFFF"/>
              </a:buClr>
              <a:buSzPts val="2000"/>
              <a:buFont typeface="Montserrat Medium"/>
              <a:buChar char="●"/>
            </a:pPr>
            <a:r>
              <a:rPr lang="es" sz="2000" b="0" i="0" u="none" baseline="0">
                <a:solidFill>
                  <a:srgbClr val="FFFFFF"/>
                </a:solidFill>
                <a:latin typeface="Montserrat Medium"/>
                <a:ea typeface="Montserrat Medium"/>
                <a:cs typeface="Montserrat Medium"/>
                <a:sym typeface="Montserrat Medium"/>
              </a:rPr>
              <a:t>CTCARES para empresas de cuidado de niños y el paquete de cuidado</a:t>
            </a:r>
          </a:p>
          <a:p>
            <a:pPr marL="457200" lvl="0" indent="-355600" algn="l" rtl="0">
              <a:lnSpc>
                <a:spcPct val="163636"/>
              </a:lnSpc>
              <a:spcBef>
                <a:spcPts val="1000"/>
              </a:spcBef>
              <a:spcAft>
                <a:spcPts val="0"/>
              </a:spcAft>
              <a:buClr>
                <a:srgbClr val="FFFFFF"/>
              </a:buClr>
              <a:buSzPts val="2000"/>
              <a:buFont typeface="Montserrat Medium"/>
              <a:buChar char="●"/>
            </a:pPr>
            <a:r>
              <a:rPr lang="es" sz="2000" b="0" i="0" u="none" baseline="0">
                <a:solidFill>
                  <a:srgbClr val="FFFFFF"/>
                </a:solidFill>
                <a:latin typeface="Montserrat Medium"/>
                <a:ea typeface="Montserrat Medium"/>
                <a:cs typeface="Montserrat Medium"/>
                <a:sym typeface="Montserrat Medium"/>
              </a:rPr>
              <a:t>PREGUNTAS Y RESPUESTAS </a:t>
            </a:r>
            <a:endParaRPr sz="2000" dirty="0">
              <a:solidFill>
                <a:srgbClr val="FFFFFF"/>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None/>
            </a:pPr>
            <a:endParaRPr sz="1400" dirty="0">
              <a:solidFill>
                <a:srgbClr val="404040"/>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4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dirty="0">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17098"/>
        </a:solidFill>
        <a:effectLst/>
      </p:bgPr>
    </p:bg>
    <p:spTree>
      <p:nvGrpSpPr>
        <p:cNvPr id="1" name="Shape 155"/>
        <p:cNvGrpSpPr/>
        <p:nvPr/>
      </p:nvGrpSpPr>
      <p:grpSpPr>
        <a:xfrm>
          <a:off x="0" y="0"/>
          <a:ext cx="0" cy="0"/>
          <a:chOff x="0" y="0"/>
          <a:chExt cx="0" cy="0"/>
        </a:xfrm>
      </p:grpSpPr>
      <p:pic>
        <p:nvPicPr>
          <p:cNvPr id="156" name="Google Shape;156;p24"/>
          <p:cNvPicPr preferRelativeResize="0"/>
          <p:nvPr/>
        </p:nvPicPr>
        <p:blipFill rotWithShape="1">
          <a:blip r:embed="rId3">
            <a:alphaModFix/>
          </a:blip>
          <a:srcRect t="18540"/>
          <a:stretch/>
        </p:blipFill>
        <p:spPr>
          <a:xfrm>
            <a:off x="-108339" y="385763"/>
            <a:ext cx="9360677" cy="5532223"/>
          </a:xfrm>
          <a:prstGeom prst="rect">
            <a:avLst/>
          </a:prstGeom>
          <a:noFill/>
          <a:ln>
            <a:noFill/>
          </a:ln>
        </p:spPr>
      </p:pic>
      <p:sp>
        <p:nvSpPr>
          <p:cNvPr id="157" name="Google Shape;157;p24"/>
          <p:cNvSpPr txBox="1">
            <a:spLocks noGrp="1"/>
          </p:cNvSpPr>
          <p:nvPr>
            <p:ph type="title"/>
          </p:nvPr>
        </p:nvSpPr>
        <p:spPr>
          <a:xfrm>
            <a:off x="326571" y="271462"/>
            <a:ext cx="8447315" cy="6143625"/>
          </a:xfrm>
          <a:prstGeom prst="rect">
            <a:avLst/>
          </a:prstGeom>
        </p:spPr>
        <p:txBody>
          <a:bodyPr spcFirstLastPara="1" wrap="square" lIns="91425" tIns="91425" rIns="91425" bIns="91425" anchor="t" anchorCtr="0">
            <a:noAutofit/>
          </a:bodyPr>
          <a:lstStyle/>
          <a:p>
            <a:pPr algn="l" rtl="0"/>
            <a:r>
              <a:rPr lang="es" sz="2000" b="0" i="1" u="none" baseline="0" dirty="0">
                <a:solidFill>
                  <a:schemeClr val="bg1"/>
                </a:solidFill>
              </a:rPr>
              <a:t>“He estado teniendo muy pocos ingresos y me preocupa no poder mantener el programa”.</a:t>
            </a:r>
            <a:br>
              <a:rPr lang="es" sz="2000" i="1" dirty="0">
                <a:solidFill>
                  <a:schemeClr val="bg1"/>
                </a:solidFill>
              </a:rPr>
            </a:br>
            <a:br>
              <a:rPr lang="es" sz="2000" i="1" dirty="0">
                <a:solidFill>
                  <a:schemeClr val="bg1"/>
                </a:solidFill>
              </a:rPr>
            </a:br>
            <a:r>
              <a:rPr lang="es" sz="2000" b="0" i="1" u="none" baseline="0" dirty="0">
                <a:solidFill>
                  <a:schemeClr val="bg1"/>
                </a:solidFill>
              </a:rPr>
              <a:t>“[Necesitamos] ideas para desinfectar y evitar que los más pequeños se coloquen objetos en la boca y compartan elementos. Mantener a los niños seguros”. </a:t>
            </a:r>
            <a:br>
              <a:rPr lang="es" sz="2000" i="1" dirty="0">
                <a:solidFill>
                  <a:schemeClr val="bg1"/>
                </a:solidFill>
              </a:rPr>
            </a:br>
            <a:br>
              <a:rPr lang="es" sz="2000" i="1" dirty="0">
                <a:solidFill>
                  <a:schemeClr val="bg1"/>
                </a:solidFill>
              </a:rPr>
            </a:br>
            <a:r>
              <a:rPr lang="es" sz="2000" b="0" i="1" u="none" baseline="0" dirty="0">
                <a:solidFill>
                  <a:schemeClr val="bg1"/>
                </a:solidFill>
              </a:rPr>
              <a:t>“¡Guantes!”</a:t>
            </a:r>
            <a:br>
              <a:rPr lang="es" sz="2000" i="1" dirty="0">
                <a:solidFill>
                  <a:schemeClr val="bg1"/>
                </a:solidFill>
              </a:rPr>
            </a:br>
            <a:br>
              <a:rPr lang="es" sz="2000" i="1" dirty="0">
                <a:solidFill>
                  <a:schemeClr val="bg1"/>
                </a:solidFill>
              </a:rPr>
            </a:br>
            <a:r>
              <a:rPr lang="es" sz="2000" b="0" i="1" u="none" baseline="0" dirty="0">
                <a:solidFill>
                  <a:schemeClr val="bg1"/>
                </a:solidFill>
              </a:rPr>
              <a:t>“No entiendo mucho sobre eso [solicitar asistencia], tengo miedo de endeudarme”.</a:t>
            </a:r>
            <a:br>
              <a:rPr lang="es" sz="2000" i="1" dirty="0">
                <a:solidFill>
                  <a:schemeClr val="bg1"/>
                </a:solidFill>
              </a:rPr>
            </a:br>
            <a:br>
              <a:rPr lang="es" sz="2000" i="1" dirty="0">
                <a:solidFill>
                  <a:schemeClr val="bg1"/>
                </a:solidFill>
              </a:rPr>
            </a:br>
            <a:r>
              <a:rPr lang="es" sz="2000" b="0" i="1" u="none" baseline="0" dirty="0">
                <a:solidFill>
                  <a:schemeClr val="bg1"/>
                </a:solidFill>
              </a:rPr>
              <a:t>“Dejamos de recibir matrículas y de pagarles a los profesores... Me encantaría tener una subvención para pagarles, pero no puedo costear un préstamo”.</a:t>
            </a:r>
            <a:br>
              <a:rPr lang="es" sz="2000" i="1" dirty="0">
                <a:solidFill>
                  <a:schemeClr val="bg1"/>
                </a:solidFill>
              </a:rPr>
            </a:br>
            <a:br>
              <a:rPr lang="es" sz="1800" dirty="0">
                <a:solidFill>
                  <a:schemeClr val="bg1"/>
                </a:solidFill>
              </a:rPr>
            </a:br>
            <a:r>
              <a:rPr lang="es" sz="1400" b="0" i="0" u="none" baseline="0" dirty="0">
                <a:solidFill>
                  <a:schemeClr val="tx1"/>
                </a:solidFill>
              </a:rPr>
              <a:t>“El </a:t>
            </a:r>
            <a:r>
              <a:rPr lang="es" sz="1400" b="0" i="0" u="none" baseline="0" dirty="0"/>
              <a:t>modelo comercial de Early Care and Education (ECE, Cuidado y Educación Tempranos) actual no está diseñado para la sustentabilidad, y la realidad es que para muchos centros de cuidado de niños será difícil, sino imposible, volver a abrir una vez que la pandemia haya disminuido. Tenemos la responsabilidad, como campo, de pensar en el futuro y usar subvenciones, préstamos y asistencia para las matrículas de recuperación para ayudar a abordar los problemas estructurales clave”.</a:t>
            </a:r>
            <a:br>
              <a:rPr lang="es" sz="1400" dirty="0"/>
            </a:br>
            <a:r>
              <a:rPr lang="es" sz="1400" b="0" i="0" u="none" baseline="0" dirty="0"/>
              <a:t>-Louise Stoney</a:t>
            </a:r>
            <a:br>
              <a:rPr lang="es" dirty="0"/>
            </a:br>
            <a:br>
              <a:rPr lang="es" dirty="0"/>
            </a:br>
            <a:br>
              <a:rPr lang="es" dirty="0"/>
            </a:br>
            <a:br>
              <a:rPr lang="es" dirty="0"/>
            </a:br>
            <a:endParaRPr sz="3000" dirty="0">
              <a:solidFill>
                <a:srgbClr val="FFFFFF"/>
              </a:solidFill>
              <a:latin typeface="Montserrat ExtraBold"/>
              <a:ea typeface="Montserrat ExtraBold"/>
              <a:cs typeface="Montserrat ExtraBold"/>
              <a:sym typeface="Montserrat ExtraBold"/>
            </a:endParaRPr>
          </a:p>
        </p:txBody>
      </p:sp>
      <p:sp>
        <p:nvSpPr>
          <p:cNvPr id="158" name="Google Shape;158;p24"/>
          <p:cNvSpPr txBox="1">
            <a:spLocks noGrp="1"/>
          </p:cNvSpPr>
          <p:nvPr>
            <p:ph type="body" idx="1"/>
          </p:nvPr>
        </p:nvSpPr>
        <p:spPr>
          <a:xfrm>
            <a:off x="1386323" y="5729287"/>
            <a:ext cx="7130400" cy="175537"/>
          </a:xfrm>
          <a:prstGeom prst="rect">
            <a:avLst/>
          </a:prstGeom>
        </p:spPr>
        <p:txBody>
          <a:bodyPr spcFirstLastPara="1" wrap="square" lIns="91425" tIns="91425" rIns="91425" bIns="91425" anchor="t" anchorCtr="0">
            <a:noAutofit/>
          </a:bodyPr>
          <a:lstStyle/>
          <a:p>
            <a:pPr marL="0" lvl="0" indent="0" algn="l" rtl="0">
              <a:lnSpc>
                <a:spcPct val="163636"/>
              </a:lnSpc>
              <a:spcBef>
                <a:spcPts val="1000"/>
              </a:spcBef>
              <a:spcAft>
                <a:spcPts val="0"/>
              </a:spcAft>
              <a:buNone/>
            </a:pPr>
            <a:endParaRPr lang="es" sz="1400" dirty="0">
              <a:solidFill>
                <a:srgbClr val="404040"/>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None/>
            </a:pPr>
            <a:endParaRPr sz="1400" dirty="0">
              <a:solidFill>
                <a:srgbClr val="404040"/>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4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dirty="0">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3">
            <a:alphaModFix/>
          </a:blip>
          <a:srcRect t="2657"/>
          <a:stretch/>
        </p:blipFill>
        <p:spPr>
          <a:xfrm>
            <a:off x="0" y="0"/>
            <a:ext cx="9144000" cy="6857999"/>
          </a:xfrm>
          <a:prstGeom prst="rect">
            <a:avLst/>
          </a:prstGeom>
          <a:noFill/>
          <a:ln>
            <a:noFill/>
          </a:ln>
        </p:spPr>
      </p:pic>
      <p:sp>
        <p:nvSpPr>
          <p:cNvPr id="72" name="Google Shape;72;p15"/>
          <p:cNvSpPr/>
          <p:nvPr/>
        </p:nvSpPr>
        <p:spPr>
          <a:xfrm>
            <a:off x="-9250" y="5182850"/>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15"/>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15"/>
          <p:cNvSpPr txBox="1">
            <a:spLocks noGrp="1"/>
          </p:cNvSpPr>
          <p:nvPr>
            <p:ph type="title"/>
          </p:nvPr>
        </p:nvSpPr>
        <p:spPr>
          <a:xfrm>
            <a:off x="441960" y="411480"/>
            <a:ext cx="8107680" cy="5142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i="0" u="none" baseline="0">
                <a:solidFill>
                  <a:srgbClr val="3B3838"/>
                </a:solidFill>
                <a:latin typeface="Montserrat ExtraBold" panose="020B0604020202020204" charset="0"/>
                <a:ea typeface="Montserrat SemiBold"/>
                <a:cs typeface="Montserrat SemiBold"/>
                <a:sym typeface="Montserrat SemiBold"/>
              </a:rPr>
              <a:t>ESF 14: RECUPERACIÓN. PRINCIPIOS GUÍA</a:t>
            </a:r>
            <a:endParaRPr dirty="0">
              <a:latin typeface="Montserrat ExtraBold" panose="020B0604020202020204" charset="0"/>
              <a:ea typeface="Montserrat SemiBold"/>
              <a:cs typeface="Montserrat SemiBold"/>
              <a:sym typeface="Montserrat SemiBold"/>
            </a:endParaRPr>
          </a:p>
        </p:txBody>
      </p:sp>
      <p:sp>
        <p:nvSpPr>
          <p:cNvPr id="75" name="Google Shape;75;p15"/>
          <p:cNvSpPr txBox="1">
            <a:spLocks noGrp="1"/>
          </p:cNvSpPr>
          <p:nvPr>
            <p:ph type="body" idx="1"/>
          </p:nvPr>
        </p:nvSpPr>
        <p:spPr>
          <a:xfrm>
            <a:off x="583075" y="1234440"/>
            <a:ext cx="7808125" cy="5135760"/>
          </a:xfrm>
          <a:prstGeom prst="rect">
            <a:avLst/>
          </a:prstGeom>
        </p:spPr>
        <p:txBody>
          <a:bodyPr spcFirstLastPara="1" wrap="square" lIns="91425" tIns="91425" rIns="91425" bIns="91425" anchor="t" anchorCtr="0">
            <a:noAutofit/>
          </a:bodyPr>
          <a:lstStyle/>
          <a:p>
            <a:pPr lvl="0" algn="l" rtl="0">
              <a:spcAft>
                <a:spcPts val="600"/>
              </a:spcAft>
            </a:pPr>
            <a:r>
              <a:rPr lang="es" b="0" i="0" u="none" baseline="0" dirty="0">
                <a:latin typeface="Montserrat SemiBold" panose="020B0604020202020204" charset="0"/>
              </a:rPr>
              <a:t>Salud y seguridad de los niños, las familias, el personal y los socios  </a:t>
            </a:r>
          </a:p>
          <a:p>
            <a:pPr lvl="0" algn="l" rtl="0">
              <a:lnSpc>
                <a:spcPct val="100000"/>
              </a:lnSpc>
              <a:spcAft>
                <a:spcPts val="600"/>
              </a:spcAft>
            </a:pPr>
            <a:r>
              <a:rPr lang="es" b="0" i="0" u="none" baseline="0" dirty="0">
                <a:latin typeface="Montserrat SemiBold" panose="020B0604020202020204" charset="0"/>
              </a:rPr>
              <a:t>Mantener y expandir el acceso a los programas de alta calidad </a:t>
            </a:r>
            <a:endParaRPr lang="es" dirty="0">
              <a:latin typeface="Montserrat SemiBold" panose="020B0604020202020204" charset="0"/>
            </a:endParaRPr>
          </a:p>
          <a:p>
            <a:pPr lvl="1" algn="l" rtl="0">
              <a:lnSpc>
                <a:spcPct val="100000"/>
              </a:lnSpc>
              <a:spcBef>
                <a:spcPts val="600"/>
              </a:spcBef>
            </a:pPr>
            <a:r>
              <a:rPr lang="es" sz="1600" b="0" i="0" u="none" baseline="0" dirty="0">
                <a:latin typeface="Montserrat SemiBold" panose="020B0604020202020204" charset="0"/>
              </a:rPr>
              <a:t>Apoyo financiero para retener y estabilizar los programas</a:t>
            </a:r>
          </a:p>
          <a:p>
            <a:pPr lvl="1" algn="l" rtl="0">
              <a:lnSpc>
                <a:spcPct val="100000"/>
              </a:lnSpc>
              <a:spcBef>
                <a:spcPts val="600"/>
              </a:spcBef>
            </a:pPr>
            <a:r>
              <a:rPr lang="es" sz="1600" b="0" i="0" u="none" baseline="0" dirty="0">
                <a:latin typeface="Montserrat SemiBold" panose="020B0604020202020204" charset="0"/>
              </a:rPr>
              <a:t>Estabilizar la fuerza laborar</a:t>
            </a:r>
            <a:endParaRPr lang="es" sz="1600" dirty="0">
              <a:latin typeface="Montserrat SemiBold" panose="020B0604020202020204" charset="0"/>
            </a:endParaRPr>
          </a:p>
          <a:p>
            <a:pPr lvl="1" algn="l" rtl="0">
              <a:lnSpc>
                <a:spcPct val="100000"/>
              </a:lnSpc>
              <a:spcBef>
                <a:spcPts val="600"/>
              </a:spcBef>
            </a:pPr>
            <a:r>
              <a:rPr lang="es" sz="1600" b="0" i="0" u="none" baseline="0" dirty="0">
                <a:latin typeface="Montserrat SemiBold" panose="020B0604020202020204" charset="0"/>
              </a:rPr>
              <a:t>Fortalecer la salud comercial y la calidad de los programas</a:t>
            </a:r>
            <a:endParaRPr lang="es" sz="1600" dirty="0">
              <a:latin typeface="Montserrat SemiBold" panose="020B0604020202020204" charset="0"/>
            </a:endParaRPr>
          </a:p>
          <a:p>
            <a:pPr lvl="1" algn="l" rtl="0">
              <a:lnSpc>
                <a:spcPct val="100000"/>
              </a:lnSpc>
              <a:spcBef>
                <a:spcPts val="600"/>
              </a:spcBef>
              <a:spcAft>
                <a:spcPts val="1200"/>
              </a:spcAft>
            </a:pPr>
            <a:r>
              <a:rPr lang="es" sz="1600" b="0" i="0" u="none" baseline="0" dirty="0">
                <a:latin typeface="Montserrat SemiBold" panose="020B0604020202020204" charset="0"/>
              </a:rPr>
              <a:t>Aumentar la capacidad (tener en cuenta los contextos, las edades y las brechas)</a:t>
            </a:r>
          </a:p>
          <a:p>
            <a:pPr algn="l" rtl="0">
              <a:lnSpc>
                <a:spcPct val="100000"/>
              </a:lnSpc>
              <a:spcAft>
                <a:spcPts val="600"/>
              </a:spcAft>
            </a:pPr>
            <a:r>
              <a:rPr lang="es" b="0" i="0" u="none" baseline="0" dirty="0">
                <a:latin typeface="Montserrat SemiBold" panose="020B0604020202020204" charset="0"/>
              </a:rPr>
              <a:t>Continuidad del cuidado: mismo niño/maestro/programa</a:t>
            </a:r>
          </a:p>
          <a:p>
            <a:pPr algn="l" rtl="0">
              <a:lnSpc>
                <a:spcPct val="100000"/>
              </a:lnSpc>
              <a:spcAft>
                <a:spcPts val="600"/>
              </a:spcAft>
            </a:pPr>
            <a:r>
              <a:rPr lang="es" b="0" i="0" u="none" baseline="0" dirty="0">
                <a:latin typeface="Montserrat SemiBold" panose="020B0604020202020204" charset="0"/>
              </a:rPr>
              <a:t>Asociaciones para garantizar que se escuchen todas las voces</a:t>
            </a:r>
            <a:endParaRPr lang="es" dirty="0">
              <a:latin typeface="Montserrat SemiBold" panose="020B0604020202020204" charset="0"/>
            </a:endParaRPr>
          </a:p>
          <a:p>
            <a:pPr algn="l" rtl="0">
              <a:lnSpc>
                <a:spcPct val="100000"/>
              </a:lnSpc>
              <a:spcAft>
                <a:spcPts val="600"/>
              </a:spcAft>
            </a:pPr>
            <a:r>
              <a:rPr lang="es" b="0" i="0" u="none" baseline="0" dirty="0">
                <a:latin typeface="Montserrat SemiBold" panose="020B0604020202020204" charset="0"/>
              </a:rPr>
              <a:t>Simplicidad operativa general</a:t>
            </a:r>
            <a:endParaRPr dirty="0">
              <a:solidFill>
                <a:srgbClr val="3B3838"/>
              </a:solidFill>
              <a:latin typeface="Montserrat SemiBold" panose="020B0604020202020204" charset="0"/>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76" name="Google Shape;76;p15"/>
          <p:cNvPicPr preferRelativeResize="0"/>
          <p:nvPr/>
        </p:nvPicPr>
        <p:blipFill>
          <a:blip r:embed="rId4">
            <a:alphaModFix/>
          </a:blip>
          <a:stretch>
            <a:fillRect/>
          </a:stretch>
        </p:blipFill>
        <p:spPr>
          <a:xfrm>
            <a:off x="175638" y="5502800"/>
            <a:ext cx="1046250" cy="104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9"/>
          <p:cNvPicPr preferRelativeResize="0"/>
          <p:nvPr/>
        </p:nvPicPr>
        <p:blipFill rotWithShape="1">
          <a:blip r:embed="rId3">
            <a:alphaModFix/>
          </a:blip>
          <a:srcRect t="2657"/>
          <a:stretch/>
        </p:blipFill>
        <p:spPr>
          <a:xfrm>
            <a:off x="0" y="0"/>
            <a:ext cx="9144000" cy="6857999"/>
          </a:xfrm>
          <a:prstGeom prst="rect">
            <a:avLst/>
          </a:prstGeom>
          <a:noFill/>
          <a:ln>
            <a:noFill/>
          </a:ln>
        </p:spPr>
      </p:pic>
      <p:sp>
        <p:nvSpPr>
          <p:cNvPr id="110" name="Google Shape;110;p19"/>
          <p:cNvSpPr txBox="1">
            <a:spLocks noGrp="1"/>
          </p:cNvSpPr>
          <p:nvPr>
            <p:ph type="body" idx="1"/>
          </p:nvPr>
        </p:nvSpPr>
        <p:spPr>
          <a:xfrm>
            <a:off x="583075" y="1712563"/>
            <a:ext cx="7783685" cy="3905573"/>
          </a:xfrm>
          <a:prstGeom prst="rect">
            <a:avLst/>
          </a:prstGeom>
        </p:spPr>
        <p:txBody>
          <a:bodyPr spcFirstLastPara="1" wrap="square" lIns="91425" tIns="91425" rIns="91425" bIns="91425" anchor="t" anchorCtr="0">
            <a:noAutofit/>
          </a:bodyPr>
          <a:lstStyle/>
          <a:p>
            <a:pPr algn="l" rtl="0">
              <a:spcAft>
                <a:spcPts val="600"/>
              </a:spcAft>
            </a:pPr>
            <a:r>
              <a:rPr lang="es" b="1" i="0" u="none" baseline="0" dirty="0">
                <a:latin typeface="Montserrat SemiBold" panose="020B0604020202020204" charset="0"/>
              </a:rPr>
              <a:t>Sus opiniones dieron forma a este paquete: fue generoso a la hora de compartir, y se lo agradecemos profundamente.</a:t>
            </a:r>
            <a:endParaRPr lang="es" dirty="0">
              <a:latin typeface="Montserrat SemiBold" panose="020B0604020202020204" charset="0"/>
            </a:endParaRPr>
          </a:p>
          <a:p>
            <a:pPr algn="l" rtl="0">
              <a:spcAft>
                <a:spcPts val="600"/>
              </a:spcAft>
            </a:pPr>
            <a:r>
              <a:rPr lang="es" b="0" i="0" u="none" baseline="0" dirty="0">
                <a:latin typeface="Montserrat SemiBold" panose="020B0604020202020204" charset="0"/>
              </a:rPr>
              <a:t>La encuesta se realizó entre el 5 y el 18 de mayo de 2020.</a:t>
            </a:r>
          </a:p>
          <a:p>
            <a:pPr algn="l" rtl="0">
              <a:spcAft>
                <a:spcPts val="600"/>
              </a:spcAft>
            </a:pPr>
            <a:r>
              <a:rPr lang="es" b="0" i="0" u="none" baseline="0" dirty="0">
                <a:latin typeface="Montserrat SemiBold" panose="020B0604020202020204" charset="0"/>
              </a:rPr>
              <a:t>Los hogares para el cuidado de niños familiar, los hogares grupales y los centros autorizados (DCFH, DCGH, DCCC), así como los programas autorizados exentos financiados por el estado enviaron los enlaces específicos a la encuesta por correo electrónico.</a:t>
            </a:r>
          </a:p>
          <a:p>
            <a:pPr algn="l" rtl="0">
              <a:spcAft>
                <a:spcPts val="600"/>
              </a:spcAft>
            </a:pPr>
            <a:r>
              <a:rPr lang="es" b="0" i="0" u="none" baseline="0" dirty="0">
                <a:latin typeface="Montserrat SemiBold" panose="020B0604020202020204" charset="0"/>
              </a:rPr>
              <a:t>Las respuestas fueron voluntarias.</a:t>
            </a:r>
          </a:p>
          <a:p>
            <a:pPr algn="l" rtl="0">
              <a:spcAft>
                <a:spcPts val="600"/>
              </a:spcAft>
            </a:pPr>
            <a:r>
              <a:rPr lang="es" b="0" i="0" u="none" baseline="0" dirty="0">
                <a:latin typeface="Montserrat SemiBold" panose="020B0604020202020204" charset="0"/>
              </a:rPr>
              <a:t>Respondieron 1548 programas: tasa de respuesta del 39 %. </a:t>
            </a:r>
          </a:p>
          <a:p>
            <a:pPr lvl="1" algn="l" rtl="0">
              <a:spcAft>
                <a:spcPts val="600"/>
              </a:spcAft>
            </a:pPr>
            <a:r>
              <a:rPr lang="es" b="0" i="0" u="none" baseline="0" dirty="0">
                <a:latin typeface="Montserrat SemiBold" panose="020B0604020202020204" charset="0"/>
              </a:rPr>
              <a:t>(Aproximadamente el 42 % de los DCFH y alrededor del 48 % de los DCCC/DCGH).</a:t>
            </a:r>
            <a:endParaRPr lang="es" dirty="0">
              <a:latin typeface="Montserrat SemiBold" panose="020B0604020202020204" charset="0"/>
            </a:endParaRPr>
          </a:p>
          <a:p>
            <a:pPr marL="0" lvl="0" indent="0" algn="l" rtl="0">
              <a:spcBef>
                <a:spcPts val="0"/>
              </a:spcBef>
              <a:spcAft>
                <a:spcPts val="1600"/>
              </a:spcAft>
              <a:buNone/>
            </a:pPr>
            <a:endParaRPr sz="1100" dirty="0">
              <a:latin typeface="Montserrat Medium"/>
              <a:ea typeface="Montserrat Medium"/>
              <a:cs typeface="Montserrat Medium"/>
              <a:sym typeface="Montserrat Medium"/>
            </a:endParaRPr>
          </a:p>
        </p:txBody>
      </p:sp>
      <p:pic>
        <p:nvPicPr>
          <p:cNvPr id="111" name="Google Shape;111;p19"/>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12" name="Google Shape;112;p19"/>
          <p:cNvSpPr txBox="1">
            <a:spLocks noGrp="1"/>
          </p:cNvSpPr>
          <p:nvPr>
            <p:ph type="title"/>
          </p:nvPr>
        </p:nvSpPr>
        <p:spPr>
          <a:xfrm>
            <a:off x="583075" y="911650"/>
            <a:ext cx="7431900" cy="733200"/>
          </a:xfrm>
          <a:prstGeom prst="rect">
            <a:avLst/>
          </a:prstGeom>
        </p:spPr>
        <p:txBody>
          <a:bodyPr spcFirstLastPara="1" wrap="square" lIns="91425" tIns="91425" rIns="91425" bIns="91425" anchor="t" anchorCtr="0">
            <a:noAutofit/>
          </a:bodyPr>
          <a:lstStyle/>
          <a:p>
            <a:pPr lvl="0" algn="ctr" rtl="0"/>
            <a:r>
              <a:rPr lang="es" b="0" i="0" u="none" baseline="0">
                <a:latin typeface="Montserrat ExtraBold" panose="020B0604020202020204" charset="0"/>
              </a:rPr>
              <a:t>SOBRE LA ENCUESTA COMERCIAL 1</a:t>
            </a:r>
            <a:endParaRPr dirty="0">
              <a:latin typeface="Montserrat ExtraBold" panose="020B0604020202020204" charset="0"/>
              <a:ea typeface="Montserrat SemiBold"/>
              <a:cs typeface="Montserrat SemiBold"/>
              <a:sym typeface="Montserrat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9"/>
          <p:cNvPicPr preferRelativeResize="0"/>
          <p:nvPr/>
        </p:nvPicPr>
        <p:blipFill rotWithShape="1">
          <a:blip r:embed="rId3">
            <a:alphaModFix/>
          </a:blip>
          <a:srcRect t="2657"/>
          <a:stretch/>
        </p:blipFill>
        <p:spPr>
          <a:xfrm>
            <a:off x="0" y="0"/>
            <a:ext cx="9144000" cy="6857999"/>
          </a:xfrm>
          <a:prstGeom prst="rect">
            <a:avLst/>
          </a:prstGeom>
          <a:noFill/>
          <a:ln>
            <a:noFill/>
          </a:ln>
        </p:spPr>
      </p:pic>
      <p:sp>
        <p:nvSpPr>
          <p:cNvPr id="110" name="Google Shape;110;p19"/>
          <p:cNvSpPr txBox="1">
            <a:spLocks noGrp="1"/>
          </p:cNvSpPr>
          <p:nvPr>
            <p:ph type="body" idx="1"/>
          </p:nvPr>
        </p:nvSpPr>
        <p:spPr>
          <a:xfrm>
            <a:off x="583075" y="1162372"/>
            <a:ext cx="8027525" cy="4644067"/>
          </a:xfrm>
          <a:prstGeom prst="rect">
            <a:avLst/>
          </a:prstGeom>
        </p:spPr>
        <p:txBody>
          <a:bodyPr spcFirstLastPara="1" wrap="square" lIns="91425" tIns="91425" rIns="91425" bIns="91425" anchor="t" anchorCtr="0">
            <a:noAutofit/>
          </a:bodyPr>
          <a:lstStyle/>
          <a:p>
            <a:pPr marL="0" indent="0" algn="l" rtl="0">
              <a:lnSpc>
                <a:spcPct val="100000"/>
              </a:lnSpc>
              <a:spcBef>
                <a:spcPts val="600"/>
              </a:spcBef>
              <a:buClr>
                <a:schemeClr val="dk1"/>
              </a:buClr>
              <a:buSzPts val="1100"/>
              <a:buNone/>
            </a:pPr>
            <a:r>
              <a:rPr lang="es" b="0" i="0" u="none" baseline="0">
                <a:latin typeface="Montserrat SemiBold" panose="020B0604020202020204" charset="0"/>
              </a:rPr>
              <a:t>La Oficina de la Primera Infancia (OEC) compartirá el informe completo y un resumen, y con frecuencia hará referencia a los datos de la encuesta en su sitio web. Estos datos enmarcan muchas conversaciones, decisiones y solicitudes. Por ejemplo...</a:t>
            </a:r>
          </a:p>
          <a:p>
            <a:pPr marL="0" lvl="0" indent="0" algn="l" rtl="0">
              <a:lnSpc>
                <a:spcPct val="163636"/>
              </a:lnSpc>
              <a:spcBef>
                <a:spcPts val="1000"/>
              </a:spcBef>
              <a:spcAft>
                <a:spcPts val="0"/>
              </a:spcAft>
              <a:buClr>
                <a:schemeClr val="dk1"/>
              </a:buClr>
              <a:buSzPts val="1100"/>
              <a:buFont typeface="Arial"/>
              <a:buNone/>
            </a:pPr>
            <a:endParaRPr sz="12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111" name="Google Shape;111;p19"/>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12" name="Google Shape;112;p19"/>
          <p:cNvSpPr txBox="1">
            <a:spLocks noGrp="1"/>
          </p:cNvSpPr>
          <p:nvPr>
            <p:ph type="title"/>
          </p:nvPr>
        </p:nvSpPr>
        <p:spPr>
          <a:xfrm>
            <a:off x="583075" y="441960"/>
            <a:ext cx="7431900" cy="640080"/>
          </a:xfrm>
          <a:prstGeom prst="rect">
            <a:avLst/>
          </a:prstGeom>
        </p:spPr>
        <p:txBody>
          <a:bodyPr spcFirstLastPara="1" wrap="square" lIns="91425" tIns="91425" rIns="91425" bIns="91425" anchor="t" anchorCtr="0">
            <a:noAutofit/>
          </a:bodyPr>
          <a:lstStyle/>
          <a:p>
            <a:pPr lvl="0" algn="l" rtl="0"/>
            <a:r>
              <a:rPr lang="es" sz="2400" b="0" i="0" u="none" baseline="0">
                <a:latin typeface="Montserrat ExtraBold" panose="020B0604020202020204" charset="0"/>
              </a:rPr>
              <a:t>CÓMO VERÁ LOS DATOS DE LA ENCUESTA</a:t>
            </a:r>
            <a:endParaRPr sz="2400" dirty="0">
              <a:latin typeface="Montserrat ExtraBold" panose="020B0604020202020204" charset="0"/>
              <a:ea typeface="Montserrat SemiBold"/>
              <a:cs typeface="Montserrat SemiBold"/>
              <a:sym typeface="Montserrat SemiBold"/>
            </a:endParaRPr>
          </a:p>
        </p:txBody>
      </p:sp>
      <p:graphicFrame>
        <p:nvGraphicFramePr>
          <p:cNvPr id="7" name="Chart 6">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4186498537"/>
              </p:ext>
            </p:extLst>
          </p:nvPr>
        </p:nvGraphicFramePr>
        <p:xfrm>
          <a:off x="1397527" y="2743200"/>
          <a:ext cx="6237713" cy="35051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56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3"/>
          <p:cNvPicPr preferRelativeResize="0"/>
          <p:nvPr/>
        </p:nvPicPr>
        <p:blipFill rotWithShape="1">
          <a:blip r:embed="rId3">
            <a:alphaModFix/>
          </a:blip>
          <a:srcRect t="2657"/>
          <a:stretch/>
        </p:blipFill>
        <p:spPr>
          <a:xfrm>
            <a:off x="0" y="0"/>
            <a:ext cx="9144000" cy="6857999"/>
          </a:xfrm>
          <a:prstGeom prst="rect">
            <a:avLst/>
          </a:prstGeom>
          <a:noFill/>
          <a:ln>
            <a:noFill/>
          </a:ln>
        </p:spPr>
      </p:pic>
      <p:sp>
        <p:nvSpPr>
          <p:cNvPr id="147" name="Google Shape;147;p23"/>
          <p:cNvSpPr txBox="1">
            <a:spLocks noGrp="1"/>
          </p:cNvSpPr>
          <p:nvPr>
            <p:ph type="title"/>
          </p:nvPr>
        </p:nvSpPr>
        <p:spPr>
          <a:xfrm>
            <a:off x="583075" y="350520"/>
            <a:ext cx="7431900" cy="57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0" i="0" u="none" baseline="0">
                <a:latin typeface="Montserrat ExtraBold" panose="020B0604020202020204" charset="0"/>
                <a:ea typeface="Montserrat SemiBold"/>
                <a:cs typeface="Montserrat SemiBold"/>
                <a:sym typeface="Montserrat SemiBold"/>
              </a:rPr>
              <a:t>¿QUÉ TAN PREOCUPADO ESTÁ POR...?</a:t>
            </a:r>
            <a:endParaRPr dirty="0">
              <a:latin typeface="Montserrat ExtraBold" panose="020B0604020202020204" charset="0"/>
              <a:ea typeface="Montserrat SemiBold"/>
              <a:cs typeface="Montserrat SemiBold"/>
              <a:sym typeface="Montserrat SemiBold"/>
            </a:endParaRPr>
          </a:p>
        </p:txBody>
      </p:sp>
      <p:sp>
        <p:nvSpPr>
          <p:cNvPr id="148" name="Google Shape;148;p23"/>
          <p:cNvSpPr txBox="1">
            <a:spLocks noGrp="1"/>
          </p:cNvSpPr>
          <p:nvPr>
            <p:ph type="body" idx="1"/>
          </p:nvPr>
        </p:nvSpPr>
        <p:spPr>
          <a:xfrm>
            <a:off x="1073300" y="1774200"/>
            <a:ext cx="7043700" cy="3480000"/>
          </a:xfrm>
          <a:prstGeom prst="rect">
            <a:avLst/>
          </a:prstGeom>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None/>
            </a:pPr>
            <a:endParaRPr sz="1600" dirty="0">
              <a:solidFill>
                <a:srgbClr val="3B3838"/>
              </a:solidFill>
              <a:latin typeface="Montserrat Medium"/>
              <a:ea typeface="Montserrat Medium"/>
              <a:cs typeface="Montserrat Medium"/>
              <a:sym typeface="Montserrat Medium"/>
            </a:endParaRPr>
          </a:p>
          <a:p>
            <a:pPr marL="0" marR="0" lvl="0" indent="0" algn="l" rtl="0">
              <a:lnSpc>
                <a:spcPct val="115000"/>
              </a:lnSpc>
              <a:spcBef>
                <a:spcPts val="0"/>
              </a:spcBef>
              <a:spcAft>
                <a:spcPts val="0"/>
              </a:spcAft>
              <a:buNone/>
            </a:pPr>
            <a:endParaRPr sz="1600" dirty="0">
              <a:solidFill>
                <a:srgbClr val="3B3838"/>
              </a:solidFill>
              <a:latin typeface="Montserrat Medium"/>
              <a:ea typeface="Montserrat Medium"/>
              <a:cs typeface="Montserrat Medium"/>
              <a:sym typeface="Montserrat Medium"/>
            </a:endParaRPr>
          </a:p>
          <a:p>
            <a:pPr marL="457200" marR="0" lvl="0" indent="0" algn="l" rtl="0">
              <a:lnSpc>
                <a:spcPct val="115000"/>
              </a:lnSpc>
              <a:spcBef>
                <a:spcPts val="0"/>
              </a:spcBef>
              <a:spcAft>
                <a:spcPts val="0"/>
              </a:spcAft>
              <a:buNone/>
            </a:pPr>
            <a:endParaRPr sz="1600" dirty="0">
              <a:solidFill>
                <a:srgbClr val="3B3838"/>
              </a:solidFill>
              <a:latin typeface="Montserrat Medium"/>
              <a:ea typeface="Montserrat Medium"/>
              <a:cs typeface="Montserrat Medium"/>
              <a:sym typeface="Montserrat Medium"/>
            </a:endParaRPr>
          </a:p>
          <a:p>
            <a:pPr marL="457200" marR="0" lvl="0" indent="0" algn="l" rtl="0">
              <a:lnSpc>
                <a:spcPct val="115000"/>
              </a:lnSpc>
              <a:spcBef>
                <a:spcPts val="0"/>
              </a:spcBef>
              <a:spcAft>
                <a:spcPts val="0"/>
              </a:spcAft>
              <a:buNone/>
            </a:pPr>
            <a:endParaRPr sz="1600" dirty="0">
              <a:solidFill>
                <a:srgbClr val="3B3838"/>
              </a:solidFill>
              <a:latin typeface="Montserrat Medium"/>
              <a:ea typeface="Montserrat Medium"/>
              <a:cs typeface="Montserrat Medium"/>
              <a:sym typeface="Montserrat Medium"/>
            </a:endParaRPr>
          </a:p>
          <a:p>
            <a:pPr marL="457200" marR="0" lvl="0" indent="0" algn="l" rtl="0">
              <a:lnSpc>
                <a:spcPct val="115000"/>
              </a:lnSpc>
              <a:spcBef>
                <a:spcPts val="0"/>
              </a:spcBef>
              <a:spcAft>
                <a:spcPts val="0"/>
              </a:spcAft>
              <a:buNone/>
            </a:pPr>
            <a:endParaRPr sz="16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149" name="Google Shape;149;p23"/>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50" name="Google Shape;150;p23"/>
          <p:cNvSpPr/>
          <p:nvPr/>
        </p:nvSpPr>
        <p:spPr>
          <a:xfrm>
            <a:off x="-9250" y="5182850"/>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23"/>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 name="Picture 3" descr="adb3d239-a303-4481-91b2-0f5dd268562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556" y="1178240"/>
            <a:ext cx="7103420" cy="4143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9"/>
          <p:cNvPicPr preferRelativeResize="0"/>
          <p:nvPr/>
        </p:nvPicPr>
        <p:blipFill rotWithShape="1">
          <a:blip r:embed="rId3">
            <a:alphaModFix/>
          </a:blip>
          <a:srcRect t="2657"/>
          <a:stretch/>
        </p:blipFill>
        <p:spPr>
          <a:xfrm>
            <a:off x="0" y="0"/>
            <a:ext cx="9144000" cy="6857999"/>
          </a:xfrm>
          <a:prstGeom prst="rect">
            <a:avLst/>
          </a:prstGeom>
          <a:noFill/>
          <a:ln>
            <a:noFill/>
          </a:ln>
        </p:spPr>
      </p:pic>
      <p:pic>
        <p:nvPicPr>
          <p:cNvPr id="111" name="Google Shape;111;p19"/>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12" name="Google Shape;112;p19"/>
          <p:cNvSpPr txBox="1">
            <a:spLocks noGrp="1"/>
          </p:cNvSpPr>
          <p:nvPr>
            <p:ph type="title"/>
          </p:nvPr>
        </p:nvSpPr>
        <p:spPr>
          <a:xfrm>
            <a:off x="583075" y="441960"/>
            <a:ext cx="7431900" cy="836651"/>
          </a:xfrm>
          <a:prstGeom prst="rect">
            <a:avLst/>
          </a:prstGeom>
        </p:spPr>
        <p:txBody>
          <a:bodyPr spcFirstLastPara="1" wrap="square" lIns="91425" tIns="91425" rIns="91425" bIns="91425" anchor="t" anchorCtr="0">
            <a:noAutofit/>
          </a:bodyPr>
          <a:lstStyle/>
          <a:p>
            <a:pPr lvl="0" algn="l" rtl="0"/>
            <a:r>
              <a:rPr lang="es" sz="2400" b="0" i="0" u="none" baseline="0">
                <a:latin typeface="Montserrat ExtraBold" panose="020B0604020202020204" charset="0"/>
                <a:ea typeface="Montserrat SemiBold"/>
                <a:cs typeface="Montserrat SemiBold"/>
                <a:sym typeface="Montserrat SemiBold"/>
              </a:rPr>
              <a:t>¿CUÁLES SON LAS NECESIDADES MÁS URGENTES CON LAS QUE PUEDE AYUDARLO EL ESTADO?</a:t>
            </a:r>
            <a:endParaRPr sz="2400" dirty="0">
              <a:latin typeface="Montserrat ExtraBold" panose="020B0604020202020204" charset="0"/>
              <a:ea typeface="Montserrat SemiBold"/>
              <a:cs typeface="Montserrat SemiBold"/>
              <a:sym typeface="Montserrat SemiBold"/>
            </a:endParaRPr>
          </a:p>
        </p:txBody>
      </p:sp>
      <p:graphicFrame>
        <p:nvGraphicFramePr>
          <p:cNvPr id="8" name="Chart 7"/>
          <p:cNvGraphicFramePr/>
          <p:nvPr>
            <p:extLst>
              <p:ext uri="{D42A27DB-BD31-4B8C-83A1-F6EECF244321}">
                <p14:modId xmlns:p14="http://schemas.microsoft.com/office/powerpoint/2010/main" val="483873955"/>
              </p:ext>
            </p:extLst>
          </p:nvPr>
        </p:nvGraphicFramePr>
        <p:xfrm>
          <a:off x="175638" y="1472339"/>
          <a:ext cx="8608741" cy="51919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6239690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3134</Words>
  <Application>Microsoft Office PowerPoint</Application>
  <PresentationFormat>On-screen Show (4:3)</PresentationFormat>
  <Paragraphs>228</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Montserrat ExtraBold</vt:lpstr>
      <vt:lpstr>Questrial</vt:lpstr>
      <vt:lpstr>Montserrat Medium</vt:lpstr>
      <vt:lpstr>Montserrat</vt:lpstr>
      <vt:lpstr>Arial</vt:lpstr>
      <vt:lpstr>Montserrat SemiBold</vt:lpstr>
      <vt:lpstr>Simple Light</vt:lpstr>
      <vt:lpstr>CTCARES  para empresas de cuidado de niños   Un paquete de cuidado de la OEC para ayudar con los gastos del programa </vt:lpstr>
      <vt:lpstr>PowerPoint Presentation</vt:lpstr>
      <vt:lpstr>QUÉ ANALIZAREMOS HOY </vt:lpstr>
      <vt:lpstr>“He estado teniendo muy pocos ingresos y me preocupa no poder mantener el programa”.  “[Necesitamos] ideas para desinfectar y evitar que los más pequeños se coloquen objetos en la boca y compartan elementos. Mantener a los niños seguros”.   “¡Guantes!”  “No entiendo mucho sobre eso [solicitar asistencia], tengo miedo de endeudarme”.  “Dejamos de recibir matrículas y de pagarles a los profesores... Me encantaría tener una subvención para pagarles, pero no puedo costear un préstamo”.  “El modelo comercial de Early Care and Education (ECE, Cuidado y Educación Tempranos) actual no está diseñado para la sustentabilidad, y la realidad es que para muchos centros de cuidado de niños será difícil, sino imposible, volver a abrir una vez que la pandemia haya disminuido. Tenemos la responsabilidad, como campo, de pensar en el futuro y usar subvenciones, préstamos y asistencia para las matrículas de recuperación para ayudar a abordar los problemas estructurales clave”. -Louise Stoney    </vt:lpstr>
      <vt:lpstr>ESF 14: RECUPERACIÓN. PRINCIPIOS GUÍA</vt:lpstr>
      <vt:lpstr>SOBRE LA ENCUESTA COMERCIAL 1</vt:lpstr>
      <vt:lpstr>CÓMO VERÁ LOS DATOS DE LA ENCUESTA</vt:lpstr>
      <vt:lpstr>¿QUÉ TAN PREOCUPADO ESTÁ POR...?</vt:lpstr>
      <vt:lpstr>¿CUÁLES SON LAS NECESIDADES MÁS URGENTES CON LAS QUE PUEDE AYUDARLO EL ESTADO?</vt:lpstr>
      <vt:lpstr>ETAPAS Y CAPAS DE APOYO</vt:lpstr>
      <vt:lpstr>NECESIDAD de apoyo federal inmediato</vt:lpstr>
      <vt:lpstr>PowerPoint Presentation</vt:lpstr>
      <vt:lpstr>REACTIVACIÓN DE GASTOS</vt:lpstr>
      <vt:lpstr>REACTIVACIÓN DE GASTOS: MONTOS</vt:lpstr>
      <vt:lpstr>SUBSIDIO PARA SUMINISTROS</vt:lpstr>
      <vt:lpstr>SUBSIDIO PARA SUMINISTROS: MONTOS</vt:lpstr>
      <vt:lpstr>¿CÓMO SOLICITO LOS SUBSIDIOS?</vt:lpstr>
      <vt:lpstr>¿DÓNDE ENCUENTRO OTROS APOYOS EN FORMA DE PAQUETES DE CUIDADO?</vt:lpstr>
      <vt:lpstr>¡Gracias por todo lo que hace  por los niños de Connecticut!  Recuerde explorar TODO el paquete de cuidado.</vt:lpstr>
      <vt:lpstr>¿TIENE PREGUNTAS?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Readiness &amp; CDC Funding Information for July-August 2020</dc:title>
  <dc:creator>Gustafson, Margaret</dc:creator>
  <cp:lastModifiedBy>Aleksandra Zietarska</cp:lastModifiedBy>
  <cp:revision>51</cp:revision>
  <dcterms:modified xsi:type="dcterms:W3CDTF">2020-06-19T12:19:38Z</dcterms:modified>
</cp:coreProperties>
</file>