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4" r:id="rId4"/>
  </p:sldMasterIdLst>
  <p:notesMasterIdLst>
    <p:notesMasterId r:id="rId40"/>
  </p:notesMasterIdLst>
  <p:sldIdLst>
    <p:sldId id="293" r:id="rId5"/>
    <p:sldId id="309" r:id="rId6"/>
    <p:sldId id="341" r:id="rId7"/>
    <p:sldId id="303" r:id="rId8"/>
    <p:sldId id="304" r:id="rId9"/>
    <p:sldId id="338" r:id="rId10"/>
    <p:sldId id="326" r:id="rId11"/>
    <p:sldId id="308" r:id="rId12"/>
    <p:sldId id="310" r:id="rId13"/>
    <p:sldId id="307" r:id="rId14"/>
    <p:sldId id="354" r:id="rId15"/>
    <p:sldId id="343" r:id="rId16"/>
    <p:sldId id="312" r:id="rId17"/>
    <p:sldId id="353" r:id="rId18"/>
    <p:sldId id="313" r:id="rId19"/>
    <p:sldId id="347" r:id="rId20"/>
    <p:sldId id="318" r:id="rId21"/>
    <p:sldId id="355" r:id="rId22"/>
    <p:sldId id="320" r:id="rId23"/>
    <p:sldId id="323" r:id="rId24"/>
    <p:sldId id="327" r:id="rId25"/>
    <p:sldId id="351" r:id="rId26"/>
    <p:sldId id="335" r:id="rId27"/>
    <p:sldId id="328" r:id="rId28"/>
    <p:sldId id="329" r:id="rId29"/>
    <p:sldId id="330" r:id="rId30"/>
    <p:sldId id="332" r:id="rId31"/>
    <p:sldId id="348" r:id="rId32"/>
    <p:sldId id="349" r:id="rId33"/>
    <p:sldId id="352" r:id="rId34"/>
    <p:sldId id="350" r:id="rId35"/>
    <p:sldId id="334" r:id="rId36"/>
    <p:sldId id="340" r:id="rId37"/>
    <p:sldId id="333" r:id="rId38"/>
    <p:sldId id="299" r:id="rId39"/>
  </p:sldIdLst>
  <p:sldSz cx="9144000" cy="5148263"/>
  <p:notesSz cx="6858000" cy="9144000"/>
  <p:embeddedFontLst>
    <p:embeddedFont>
      <p:font typeface="Aptos" panose="020B00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Montserrat" panose="00000500000000000000" pitchFamily="2" charset="0"/>
      <p:regular r:id="rId51"/>
      <p:bold r:id="rId52"/>
      <p:italic r:id="rId53"/>
      <p:boldItalic r:id="rId54"/>
    </p:embeddedFont>
    <p:embeddedFont>
      <p:font typeface="Poppins" panose="00000500000000000000" pitchFamily="2" charset="0"/>
      <p:regular r:id="rId55"/>
      <p:bold r:id="rId56"/>
      <p:italic r:id="rId57"/>
      <p:boldItalic r:id="rId58"/>
    </p:embeddedFont>
    <p:embeddedFont>
      <p:font typeface="Poppins SemiBold" panose="00000700000000000000" pitchFamily="2" charset="0"/>
      <p:bold r:id="rId59"/>
      <p:boldItalic r:id="rId60"/>
    </p:embeddedFont>
    <p:embeddedFont>
      <p:font typeface="Roboto" panose="02000000000000000000" pitchFamily="2"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867004-E1EA-0CEC-F031-733A1EE86D60}" name="DeMarco, Paula" initials="PD" userId="S::Paula.DeMarco@ct.gov::7ce03709-1ad4-4fdc-9521-4bc9095166da" providerId="AD"/>
  <p188:author id="{D0BF1F1B-E6DE-7833-D871-5C4D57AE971B}" name="DeMarco, Paula" initials="DP" userId="S::paula.demarco@ct.gov::7ce03709-1ad4-4fdc-9521-4bc9095166da" providerId="AD"/>
  <p188:author id="{86FEAE4D-4FF8-8BF8-3C7D-4E42D4BFE38F}" name="Dunleavy, Laura" initials="LD" userId="S::Laura.Dunleavy@ct.gov::8ccbe2f5-20e7-405c-8a7e-cdcc507a030d" providerId="AD"/>
  <p188:author id="{2A3A86AF-4BA2-2D20-61F7-48DD48343568}" name="Dunleavy, Laura" initials="DL" userId="S::laura.dunleavy@ct.gov::8ccbe2f5-20e7-405c-8a7e-cdcc507a03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1E7"/>
    <a:srgbClr val="741378"/>
    <a:srgbClr val="0D4F8B"/>
    <a:srgbClr val="0D4F90"/>
    <a:srgbClr val="2CAFAA"/>
    <a:srgbClr val="0A4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9E3D7-AC1D-49D1-B570-77166679A2A0}" v="1" dt="2024-08-28T13:39:06.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77458" autoAdjust="0"/>
  </p:normalViewPr>
  <p:slideViewPr>
    <p:cSldViewPr snapToGrid="0">
      <p:cViewPr varScale="1">
        <p:scale>
          <a:sx n="109" d="100"/>
          <a:sy n="109" d="100"/>
        </p:scale>
        <p:origin x="17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1.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Lindsay" userId="33ee2150-1639-4adc-9873-550bac97dc29" providerId="ADAL" clId="{F7F9E3D7-AC1D-49D1-B570-77166679A2A0}"/>
    <pc:docChg chg="modSld">
      <pc:chgData name="Raymond, Lindsay" userId="33ee2150-1639-4adc-9873-550bac97dc29" providerId="ADAL" clId="{F7F9E3D7-AC1D-49D1-B570-77166679A2A0}" dt="2024-08-28T13:59:36.360" v="85" actId="20577"/>
      <pc:docMkLst>
        <pc:docMk/>
      </pc:docMkLst>
      <pc:sldChg chg="modNotesTx">
        <pc:chgData name="Raymond, Lindsay" userId="33ee2150-1639-4adc-9873-550bac97dc29" providerId="ADAL" clId="{F7F9E3D7-AC1D-49D1-B570-77166679A2A0}" dt="2024-08-28T13:59:36.360" v="85" actId="20577"/>
        <pc:sldMkLst>
          <pc:docMk/>
          <pc:sldMk cId="787520924" sldId="335"/>
        </pc:sldMkLst>
      </pc:sldChg>
      <pc:sldChg chg="modNotesTx">
        <pc:chgData name="Raymond, Lindsay" userId="33ee2150-1639-4adc-9873-550bac97dc29" providerId="ADAL" clId="{F7F9E3D7-AC1D-49D1-B570-77166679A2A0}" dt="2024-08-28T13:57:54.524" v="80" actId="20577"/>
        <pc:sldMkLst>
          <pc:docMk/>
          <pc:sldMk cId="3358771200" sldId="351"/>
        </pc:sldMkLst>
      </pc:sldChg>
      <pc:sldChg chg="modNotesTx">
        <pc:chgData name="Raymond, Lindsay" userId="33ee2150-1639-4adc-9873-550bac97dc29" providerId="ADAL" clId="{F7F9E3D7-AC1D-49D1-B570-77166679A2A0}" dt="2024-08-28T13:34:49.068" v="70" actId="20577"/>
        <pc:sldMkLst>
          <pc:docMk/>
          <pc:sldMk cId="2464188512" sldId="3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11BEC-2D6E-4CEE-982C-C92EEFC9FA2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74F23E54-F79F-487A-827D-50921D7D13D8}">
      <dgm:prSet phldrT="[Text]"/>
      <dgm:spPr>
        <a:solidFill>
          <a:srgbClr val="3271E7"/>
        </a:solidFill>
      </dgm:spPr>
      <dgm:t>
        <a:bodyPr/>
        <a:lstStyle/>
        <a:p>
          <a:r>
            <a:rPr lang="en-US" dirty="0"/>
            <a:t>$4,275,000</a:t>
          </a:r>
        </a:p>
      </dgm:t>
    </dgm:pt>
    <dgm:pt modelId="{54FB0455-F9A9-411E-B2E1-636523281775}" type="parTrans" cxnId="{28318DD4-AAAA-4068-9EFB-74B3509925AF}">
      <dgm:prSet/>
      <dgm:spPr/>
      <dgm:t>
        <a:bodyPr/>
        <a:lstStyle/>
        <a:p>
          <a:endParaRPr lang="en-US"/>
        </a:p>
      </dgm:t>
    </dgm:pt>
    <dgm:pt modelId="{CFE81CD1-6E72-4AE9-834A-33F5BB4B62D5}" type="sibTrans" cxnId="{28318DD4-AAAA-4068-9EFB-74B3509925AF}">
      <dgm:prSet/>
      <dgm:spPr/>
      <dgm:t>
        <a:bodyPr/>
        <a:lstStyle/>
        <a:p>
          <a:endParaRPr lang="en-US"/>
        </a:p>
      </dgm:t>
    </dgm:pt>
    <dgm:pt modelId="{91C5E64B-07F6-4145-B976-44B7C9958090}">
      <dgm:prSet phldrT="[Text]"/>
      <dgm:spPr>
        <a:ln>
          <a:solidFill>
            <a:schemeClr val="accent1"/>
          </a:solidFill>
        </a:ln>
      </dgm:spPr>
      <dgm:t>
        <a:bodyPr/>
        <a:lstStyle/>
        <a:p>
          <a:r>
            <a:rPr lang="en-US" dirty="0"/>
            <a:t>Pathway A</a:t>
          </a:r>
        </a:p>
        <a:p>
          <a:r>
            <a:rPr lang="en-US" dirty="0"/>
            <a:t> $500,000</a:t>
          </a:r>
        </a:p>
      </dgm:t>
    </dgm:pt>
    <dgm:pt modelId="{12529933-BAC9-4CDD-A828-907811DCDD73}" type="parTrans" cxnId="{7D0D2DDA-0731-44F9-B01F-381DD40F4C9C}">
      <dgm:prSet/>
      <dgm:spPr/>
      <dgm:t>
        <a:bodyPr/>
        <a:lstStyle/>
        <a:p>
          <a:endParaRPr lang="en-US"/>
        </a:p>
      </dgm:t>
    </dgm:pt>
    <dgm:pt modelId="{CF8DC2EF-C2DF-44DE-ABBE-71432C52EEB0}" type="sibTrans" cxnId="{7D0D2DDA-0731-44F9-B01F-381DD40F4C9C}">
      <dgm:prSet/>
      <dgm:spPr/>
      <dgm:t>
        <a:bodyPr/>
        <a:lstStyle/>
        <a:p>
          <a:endParaRPr lang="en-US"/>
        </a:p>
      </dgm:t>
    </dgm:pt>
    <dgm:pt modelId="{A4ADC850-4B57-48EA-8F17-6D9E3059A336}">
      <dgm:prSet phldrT="[Text]"/>
      <dgm:spPr>
        <a:ln>
          <a:solidFill>
            <a:srgbClr val="3271E7"/>
          </a:solidFill>
        </a:ln>
      </dgm:spPr>
      <dgm:t>
        <a:bodyPr/>
        <a:lstStyle/>
        <a:p>
          <a:r>
            <a:rPr lang="en-US" dirty="0"/>
            <a:t>Pathway B</a:t>
          </a:r>
        </a:p>
        <a:p>
          <a:r>
            <a:rPr lang="en-US" dirty="0"/>
            <a:t>$500,000</a:t>
          </a:r>
        </a:p>
      </dgm:t>
    </dgm:pt>
    <dgm:pt modelId="{5098521B-44F6-4410-97C3-F56A9AE9D485}" type="parTrans" cxnId="{11A71094-F41B-4F6E-B4CD-B2CBEE044EF7}">
      <dgm:prSet/>
      <dgm:spPr/>
      <dgm:t>
        <a:bodyPr/>
        <a:lstStyle/>
        <a:p>
          <a:endParaRPr lang="en-US"/>
        </a:p>
      </dgm:t>
    </dgm:pt>
    <dgm:pt modelId="{6DE5E8F8-6A7A-4365-BB01-97F4FC8260B6}" type="sibTrans" cxnId="{11A71094-F41B-4F6E-B4CD-B2CBEE044EF7}">
      <dgm:prSet/>
      <dgm:spPr/>
      <dgm:t>
        <a:bodyPr/>
        <a:lstStyle/>
        <a:p>
          <a:endParaRPr lang="en-US"/>
        </a:p>
      </dgm:t>
    </dgm:pt>
    <dgm:pt modelId="{7FED1591-2788-480B-BB28-676BD7A3EDB0}">
      <dgm:prSet phldrT="[Text]" custT="1"/>
      <dgm:spPr/>
      <dgm:t>
        <a:bodyPr/>
        <a:lstStyle/>
        <a:p>
          <a:r>
            <a:rPr lang="en-US" sz="900" dirty="0">
              <a:latin typeface="Poppins" panose="00000500000000000000" pitchFamily="2" charset="0"/>
              <a:cs typeface="Poppins" panose="00000500000000000000" pitchFamily="2" charset="0"/>
            </a:rPr>
            <a:t>May apply with one separate proposal submission under each pathway</a:t>
          </a:r>
        </a:p>
      </dgm:t>
    </dgm:pt>
    <dgm:pt modelId="{DA932DA7-FDE0-496C-B4FC-DAE9A82F65EA}" type="parTrans" cxnId="{0A58174E-BD39-453C-A274-068900B8884C}">
      <dgm:prSet/>
      <dgm:spPr/>
      <dgm:t>
        <a:bodyPr/>
        <a:lstStyle/>
        <a:p>
          <a:endParaRPr lang="en-US"/>
        </a:p>
      </dgm:t>
    </dgm:pt>
    <dgm:pt modelId="{DA408439-DF80-496E-BFE2-7DACE0DBC00D}" type="sibTrans" cxnId="{0A58174E-BD39-453C-A274-068900B8884C}">
      <dgm:prSet/>
      <dgm:spPr/>
      <dgm:t>
        <a:bodyPr/>
        <a:lstStyle/>
        <a:p>
          <a:endParaRPr lang="en-US"/>
        </a:p>
      </dgm:t>
    </dgm:pt>
    <dgm:pt modelId="{EA4389AD-CC9E-4B57-9392-BE3BFF819B2B}" type="pres">
      <dgm:prSet presAssocID="{D3A11BEC-2D6E-4CEE-982C-C92EEFC9FA24}" presName="diagram" presStyleCnt="0">
        <dgm:presLayoutVars>
          <dgm:chPref val="1"/>
          <dgm:dir/>
          <dgm:animOne val="branch"/>
          <dgm:animLvl val="lvl"/>
          <dgm:resizeHandles/>
        </dgm:presLayoutVars>
      </dgm:prSet>
      <dgm:spPr/>
    </dgm:pt>
    <dgm:pt modelId="{DA3847A3-A0E0-4E4E-AC39-8C39D1A7051C}" type="pres">
      <dgm:prSet presAssocID="{74F23E54-F79F-487A-827D-50921D7D13D8}" presName="root" presStyleCnt="0"/>
      <dgm:spPr/>
    </dgm:pt>
    <dgm:pt modelId="{4675F5F3-4971-4C69-A16B-980F75E802D5}" type="pres">
      <dgm:prSet presAssocID="{74F23E54-F79F-487A-827D-50921D7D13D8}" presName="rootComposite" presStyleCnt="0"/>
      <dgm:spPr/>
    </dgm:pt>
    <dgm:pt modelId="{1FAC0FBB-A7FC-4B09-B65A-AE68D1DC105B}" type="pres">
      <dgm:prSet presAssocID="{74F23E54-F79F-487A-827D-50921D7D13D8}" presName="rootText" presStyleLbl="node1" presStyleIdx="0" presStyleCnt="1"/>
      <dgm:spPr/>
    </dgm:pt>
    <dgm:pt modelId="{F45C8508-9782-4EB9-BCBF-E8FA55C1DB03}" type="pres">
      <dgm:prSet presAssocID="{74F23E54-F79F-487A-827D-50921D7D13D8}" presName="rootConnector" presStyleLbl="node1" presStyleIdx="0" presStyleCnt="1"/>
      <dgm:spPr/>
    </dgm:pt>
    <dgm:pt modelId="{F1C4B9B1-8FCA-4FAA-9FF3-F2F753E32A96}" type="pres">
      <dgm:prSet presAssocID="{74F23E54-F79F-487A-827D-50921D7D13D8}" presName="childShape" presStyleCnt="0"/>
      <dgm:spPr/>
    </dgm:pt>
    <dgm:pt modelId="{D52A48B9-6D46-45FF-961D-065F4A4068CF}" type="pres">
      <dgm:prSet presAssocID="{12529933-BAC9-4CDD-A828-907811DCDD73}" presName="Name13" presStyleLbl="parChTrans1D2" presStyleIdx="0" presStyleCnt="3"/>
      <dgm:spPr/>
    </dgm:pt>
    <dgm:pt modelId="{D07EDD1C-7577-4CF4-AB43-891513CCCA86}" type="pres">
      <dgm:prSet presAssocID="{91C5E64B-07F6-4145-B976-44B7C9958090}" presName="childText" presStyleLbl="bgAcc1" presStyleIdx="0" presStyleCnt="3">
        <dgm:presLayoutVars>
          <dgm:bulletEnabled val="1"/>
        </dgm:presLayoutVars>
      </dgm:prSet>
      <dgm:spPr/>
    </dgm:pt>
    <dgm:pt modelId="{E19F2E10-3313-4277-B980-B5FD81423F4C}" type="pres">
      <dgm:prSet presAssocID="{5098521B-44F6-4410-97C3-F56A9AE9D485}" presName="Name13" presStyleLbl="parChTrans1D2" presStyleIdx="1" presStyleCnt="3"/>
      <dgm:spPr/>
    </dgm:pt>
    <dgm:pt modelId="{B271C254-6F7A-4236-8197-DDE333F8C8DE}" type="pres">
      <dgm:prSet presAssocID="{A4ADC850-4B57-48EA-8F17-6D9E3059A336}" presName="childText" presStyleLbl="bgAcc1" presStyleIdx="1" presStyleCnt="3">
        <dgm:presLayoutVars>
          <dgm:bulletEnabled val="1"/>
        </dgm:presLayoutVars>
      </dgm:prSet>
      <dgm:spPr/>
    </dgm:pt>
    <dgm:pt modelId="{349CCFD4-894D-4B17-8A7A-4EFB0C62E2CB}" type="pres">
      <dgm:prSet presAssocID="{DA932DA7-FDE0-496C-B4FC-DAE9A82F65EA}" presName="Name13" presStyleLbl="parChTrans1D2" presStyleIdx="2" presStyleCnt="3"/>
      <dgm:spPr/>
    </dgm:pt>
    <dgm:pt modelId="{AEF618FE-5BBC-4F38-89A7-260B917F6439}" type="pres">
      <dgm:prSet presAssocID="{7FED1591-2788-480B-BB28-676BD7A3EDB0}" presName="childText" presStyleLbl="bgAcc1" presStyleIdx="2" presStyleCnt="3" custScaleX="121146">
        <dgm:presLayoutVars>
          <dgm:bulletEnabled val="1"/>
        </dgm:presLayoutVars>
      </dgm:prSet>
      <dgm:spPr/>
    </dgm:pt>
  </dgm:ptLst>
  <dgm:cxnLst>
    <dgm:cxn modelId="{3AF0AE1A-9C8D-4D8B-9AD8-1F989686EBA3}" type="presOf" srcId="{74F23E54-F79F-487A-827D-50921D7D13D8}" destId="{F45C8508-9782-4EB9-BCBF-E8FA55C1DB03}" srcOrd="1" destOrd="0" presId="urn:microsoft.com/office/officeart/2005/8/layout/hierarchy3"/>
    <dgm:cxn modelId="{5D2F0B2F-48FF-4EAD-A43A-B1E14BED8D70}" type="presOf" srcId="{7FED1591-2788-480B-BB28-676BD7A3EDB0}" destId="{AEF618FE-5BBC-4F38-89A7-260B917F6439}" srcOrd="0" destOrd="0" presId="urn:microsoft.com/office/officeart/2005/8/layout/hierarchy3"/>
    <dgm:cxn modelId="{2955513E-C7FF-4365-942A-8FF53B0736A9}" type="presOf" srcId="{74F23E54-F79F-487A-827D-50921D7D13D8}" destId="{1FAC0FBB-A7FC-4B09-B65A-AE68D1DC105B}" srcOrd="0" destOrd="0" presId="urn:microsoft.com/office/officeart/2005/8/layout/hierarchy3"/>
    <dgm:cxn modelId="{0A58174E-BD39-453C-A274-068900B8884C}" srcId="{74F23E54-F79F-487A-827D-50921D7D13D8}" destId="{7FED1591-2788-480B-BB28-676BD7A3EDB0}" srcOrd="2" destOrd="0" parTransId="{DA932DA7-FDE0-496C-B4FC-DAE9A82F65EA}" sibTransId="{DA408439-DF80-496E-BFE2-7DACE0DBC00D}"/>
    <dgm:cxn modelId="{602F2B70-5689-478A-8D75-7C74F3BC24A9}" type="presOf" srcId="{A4ADC850-4B57-48EA-8F17-6D9E3059A336}" destId="{B271C254-6F7A-4236-8197-DDE333F8C8DE}" srcOrd="0" destOrd="0" presId="urn:microsoft.com/office/officeart/2005/8/layout/hierarchy3"/>
    <dgm:cxn modelId="{C591BF59-BA6E-4C47-A6F3-93C407B7DD9E}" type="presOf" srcId="{5098521B-44F6-4410-97C3-F56A9AE9D485}" destId="{E19F2E10-3313-4277-B980-B5FD81423F4C}" srcOrd="0" destOrd="0" presId="urn:microsoft.com/office/officeart/2005/8/layout/hierarchy3"/>
    <dgm:cxn modelId="{11A71094-F41B-4F6E-B4CD-B2CBEE044EF7}" srcId="{74F23E54-F79F-487A-827D-50921D7D13D8}" destId="{A4ADC850-4B57-48EA-8F17-6D9E3059A336}" srcOrd="1" destOrd="0" parTransId="{5098521B-44F6-4410-97C3-F56A9AE9D485}" sibTransId="{6DE5E8F8-6A7A-4365-BB01-97F4FC8260B6}"/>
    <dgm:cxn modelId="{585C109C-9F11-4AAF-8972-124D6D830DB6}" type="presOf" srcId="{91C5E64B-07F6-4145-B976-44B7C9958090}" destId="{D07EDD1C-7577-4CF4-AB43-891513CCCA86}" srcOrd="0" destOrd="0" presId="urn:microsoft.com/office/officeart/2005/8/layout/hierarchy3"/>
    <dgm:cxn modelId="{28318DD4-AAAA-4068-9EFB-74B3509925AF}" srcId="{D3A11BEC-2D6E-4CEE-982C-C92EEFC9FA24}" destId="{74F23E54-F79F-487A-827D-50921D7D13D8}" srcOrd="0" destOrd="0" parTransId="{54FB0455-F9A9-411E-B2E1-636523281775}" sibTransId="{CFE81CD1-6E72-4AE9-834A-33F5BB4B62D5}"/>
    <dgm:cxn modelId="{7D0D2DDA-0731-44F9-B01F-381DD40F4C9C}" srcId="{74F23E54-F79F-487A-827D-50921D7D13D8}" destId="{91C5E64B-07F6-4145-B976-44B7C9958090}" srcOrd="0" destOrd="0" parTransId="{12529933-BAC9-4CDD-A828-907811DCDD73}" sibTransId="{CF8DC2EF-C2DF-44DE-ABBE-71432C52EEB0}"/>
    <dgm:cxn modelId="{F649BAEE-917E-4486-B78D-25A75939504F}" type="presOf" srcId="{12529933-BAC9-4CDD-A828-907811DCDD73}" destId="{D52A48B9-6D46-45FF-961D-065F4A4068CF}" srcOrd="0" destOrd="0" presId="urn:microsoft.com/office/officeart/2005/8/layout/hierarchy3"/>
    <dgm:cxn modelId="{155C68F8-6DE5-4810-B9F4-B19260DFDD69}" type="presOf" srcId="{DA932DA7-FDE0-496C-B4FC-DAE9A82F65EA}" destId="{349CCFD4-894D-4B17-8A7A-4EFB0C62E2CB}" srcOrd="0" destOrd="0" presId="urn:microsoft.com/office/officeart/2005/8/layout/hierarchy3"/>
    <dgm:cxn modelId="{360ADDF8-81EA-4038-9B3F-5BDB5F0C59C6}" type="presOf" srcId="{D3A11BEC-2D6E-4CEE-982C-C92EEFC9FA24}" destId="{EA4389AD-CC9E-4B57-9392-BE3BFF819B2B}" srcOrd="0" destOrd="0" presId="urn:microsoft.com/office/officeart/2005/8/layout/hierarchy3"/>
    <dgm:cxn modelId="{25AC1252-1012-4DEA-BC03-BDB751CBFAE0}" type="presParOf" srcId="{EA4389AD-CC9E-4B57-9392-BE3BFF819B2B}" destId="{DA3847A3-A0E0-4E4E-AC39-8C39D1A7051C}" srcOrd="0" destOrd="0" presId="urn:microsoft.com/office/officeart/2005/8/layout/hierarchy3"/>
    <dgm:cxn modelId="{004F12DB-008A-4CE0-818A-B652B45374C7}" type="presParOf" srcId="{DA3847A3-A0E0-4E4E-AC39-8C39D1A7051C}" destId="{4675F5F3-4971-4C69-A16B-980F75E802D5}" srcOrd="0" destOrd="0" presId="urn:microsoft.com/office/officeart/2005/8/layout/hierarchy3"/>
    <dgm:cxn modelId="{5CF51294-CD5A-4668-BE45-72EAA4184FA6}" type="presParOf" srcId="{4675F5F3-4971-4C69-A16B-980F75E802D5}" destId="{1FAC0FBB-A7FC-4B09-B65A-AE68D1DC105B}" srcOrd="0" destOrd="0" presId="urn:microsoft.com/office/officeart/2005/8/layout/hierarchy3"/>
    <dgm:cxn modelId="{CFD49329-A9E4-49EE-B039-C847F6671522}" type="presParOf" srcId="{4675F5F3-4971-4C69-A16B-980F75E802D5}" destId="{F45C8508-9782-4EB9-BCBF-E8FA55C1DB03}" srcOrd="1" destOrd="0" presId="urn:microsoft.com/office/officeart/2005/8/layout/hierarchy3"/>
    <dgm:cxn modelId="{C52E6E51-A410-4E5C-A947-513C953BBD7A}" type="presParOf" srcId="{DA3847A3-A0E0-4E4E-AC39-8C39D1A7051C}" destId="{F1C4B9B1-8FCA-4FAA-9FF3-F2F753E32A96}" srcOrd="1" destOrd="0" presId="urn:microsoft.com/office/officeart/2005/8/layout/hierarchy3"/>
    <dgm:cxn modelId="{8C017268-3EFC-451D-9DAB-223E0549D6C2}" type="presParOf" srcId="{F1C4B9B1-8FCA-4FAA-9FF3-F2F753E32A96}" destId="{D52A48B9-6D46-45FF-961D-065F4A4068CF}" srcOrd="0" destOrd="0" presId="urn:microsoft.com/office/officeart/2005/8/layout/hierarchy3"/>
    <dgm:cxn modelId="{F7C34989-9FC9-4707-9A6A-CB240F01BF65}" type="presParOf" srcId="{F1C4B9B1-8FCA-4FAA-9FF3-F2F753E32A96}" destId="{D07EDD1C-7577-4CF4-AB43-891513CCCA86}" srcOrd="1" destOrd="0" presId="urn:microsoft.com/office/officeart/2005/8/layout/hierarchy3"/>
    <dgm:cxn modelId="{C230E159-8201-48A4-8122-505B26DE1542}" type="presParOf" srcId="{F1C4B9B1-8FCA-4FAA-9FF3-F2F753E32A96}" destId="{E19F2E10-3313-4277-B980-B5FD81423F4C}" srcOrd="2" destOrd="0" presId="urn:microsoft.com/office/officeart/2005/8/layout/hierarchy3"/>
    <dgm:cxn modelId="{CA1E4D26-266C-478F-8898-9C21E0D85674}" type="presParOf" srcId="{F1C4B9B1-8FCA-4FAA-9FF3-F2F753E32A96}" destId="{B271C254-6F7A-4236-8197-DDE333F8C8DE}" srcOrd="3" destOrd="0" presId="urn:microsoft.com/office/officeart/2005/8/layout/hierarchy3"/>
    <dgm:cxn modelId="{1B4AFA4B-8AA8-42D8-A345-756A6D815E53}" type="presParOf" srcId="{F1C4B9B1-8FCA-4FAA-9FF3-F2F753E32A96}" destId="{349CCFD4-894D-4B17-8A7A-4EFB0C62E2CB}" srcOrd="4" destOrd="0" presId="urn:microsoft.com/office/officeart/2005/8/layout/hierarchy3"/>
    <dgm:cxn modelId="{717AEBE7-01AD-4852-9A54-74CB1EB11BC2}" type="presParOf" srcId="{F1C4B9B1-8FCA-4FAA-9FF3-F2F753E32A96}" destId="{AEF618FE-5BBC-4F38-89A7-260B917F643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0FBB-A7FC-4B09-B65A-AE68D1DC105B}">
      <dsp:nvSpPr>
        <dsp:cNvPr id="0" name=""/>
        <dsp:cNvSpPr/>
      </dsp:nvSpPr>
      <dsp:spPr>
        <a:xfrm>
          <a:off x="318238" y="2487"/>
          <a:ext cx="1297672" cy="648836"/>
        </a:xfrm>
        <a:prstGeom prst="roundRect">
          <a:avLst>
            <a:gd name="adj" fmla="val 10000"/>
          </a:avLst>
        </a:prstGeom>
        <a:solidFill>
          <a:srgbClr val="3271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$4,275,000</a:t>
          </a:r>
        </a:p>
      </dsp:txBody>
      <dsp:txXfrm>
        <a:off x="337242" y="21491"/>
        <a:ext cx="1259664" cy="610828"/>
      </dsp:txXfrm>
    </dsp:sp>
    <dsp:sp modelId="{D52A48B9-6D46-45FF-961D-065F4A4068CF}">
      <dsp:nvSpPr>
        <dsp:cNvPr id="0" name=""/>
        <dsp:cNvSpPr/>
      </dsp:nvSpPr>
      <dsp:spPr>
        <a:xfrm>
          <a:off x="448005" y="651323"/>
          <a:ext cx="129767" cy="486627"/>
        </a:xfrm>
        <a:custGeom>
          <a:avLst/>
          <a:gdLst/>
          <a:ahLst/>
          <a:cxnLst/>
          <a:rect l="0" t="0" r="0" b="0"/>
          <a:pathLst>
            <a:path>
              <a:moveTo>
                <a:pt x="0" y="0"/>
              </a:moveTo>
              <a:lnTo>
                <a:pt x="0" y="486627"/>
              </a:lnTo>
              <a:lnTo>
                <a:pt x="129767" y="48662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EDD1C-7577-4CF4-AB43-891513CCCA86}">
      <dsp:nvSpPr>
        <dsp:cNvPr id="0" name=""/>
        <dsp:cNvSpPr/>
      </dsp:nvSpPr>
      <dsp:spPr>
        <a:xfrm>
          <a:off x="577772" y="813532"/>
          <a:ext cx="1038137" cy="648836"/>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Pathway A</a:t>
          </a:r>
        </a:p>
        <a:p>
          <a:pPr marL="0" lvl="0" indent="0" algn="ctr" defTabSz="755650">
            <a:lnSpc>
              <a:spcPct val="90000"/>
            </a:lnSpc>
            <a:spcBef>
              <a:spcPct val="0"/>
            </a:spcBef>
            <a:spcAft>
              <a:spcPct val="35000"/>
            </a:spcAft>
            <a:buNone/>
          </a:pPr>
          <a:r>
            <a:rPr lang="en-US" sz="1700" kern="1200" dirty="0"/>
            <a:t> $500,000</a:t>
          </a:r>
        </a:p>
      </dsp:txBody>
      <dsp:txXfrm>
        <a:off x="596776" y="832536"/>
        <a:ext cx="1000129" cy="610828"/>
      </dsp:txXfrm>
    </dsp:sp>
    <dsp:sp modelId="{E19F2E10-3313-4277-B980-B5FD81423F4C}">
      <dsp:nvSpPr>
        <dsp:cNvPr id="0" name=""/>
        <dsp:cNvSpPr/>
      </dsp:nvSpPr>
      <dsp:spPr>
        <a:xfrm>
          <a:off x="448005" y="651323"/>
          <a:ext cx="129767" cy="1297672"/>
        </a:xfrm>
        <a:custGeom>
          <a:avLst/>
          <a:gdLst/>
          <a:ahLst/>
          <a:cxnLst/>
          <a:rect l="0" t="0" r="0" b="0"/>
          <a:pathLst>
            <a:path>
              <a:moveTo>
                <a:pt x="0" y="0"/>
              </a:moveTo>
              <a:lnTo>
                <a:pt x="0" y="1297672"/>
              </a:lnTo>
              <a:lnTo>
                <a:pt x="129767" y="129767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71C254-6F7A-4236-8197-DDE333F8C8DE}">
      <dsp:nvSpPr>
        <dsp:cNvPr id="0" name=""/>
        <dsp:cNvSpPr/>
      </dsp:nvSpPr>
      <dsp:spPr>
        <a:xfrm>
          <a:off x="577772" y="1624577"/>
          <a:ext cx="1038137" cy="648836"/>
        </a:xfrm>
        <a:prstGeom prst="roundRect">
          <a:avLst>
            <a:gd name="adj" fmla="val 10000"/>
          </a:avLst>
        </a:prstGeom>
        <a:solidFill>
          <a:schemeClr val="lt1">
            <a:alpha val="90000"/>
            <a:hueOff val="0"/>
            <a:satOff val="0"/>
            <a:lumOff val="0"/>
            <a:alphaOff val="0"/>
          </a:schemeClr>
        </a:solidFill>
        <a:ln w="12700" cap="flat" cmpd="sng" algn="ctr">
          <a:solidFill>
            <a:srgbClr val="3271E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Pathway B</a:t>
          </a:r>
        </a:p>
        <a:p>
          <a:pPr marL="0" lvl="0" indent="0" algn="ctr" defTabSz="755650">
            <a:lnSpc>
              <a:spcPct val="90000"/>
            </a:lnSpc>
            <a:spcBef>
              <a:spcPct val="0"/>
            </a:spcBef>
            <a:spcAft>
              <a:spcPct val="35000"/>
            </a:spcAft>
            <a:buNone/>
          </a:pPr>
          <a:r>
            <a:rPr lang="en-US" sz="1700" kern="1200" dirty="0"/>
            <a:t>$500,000</a:t>
          </a:r>
        </a:p>
      </dsp:txBody>
      <dsp:txXfrm>
        <a:off x="596776" y="1643581"/>
        <a:ext cx="1000129" cy="610828"/>
      </dsp:txXfrm>
    </dsp:sp>
    <dsp:sp modelId="{349CCFD4-894D-4B17-8A7A-4EFB0C62E2CB}">
      <dsp:nvSpPr>
        <dsp:cNvPr id="0" name=""/>
        <dsp:cNvSpPr/>
      </dsp:nvSpPr>
      <dsp:spPr>
        <a:xfrm>
          <a:off x="448005" y="651323"/>
          <a:ext cx="129767" cy="2108717"/>
        </a:xfrm>
        <a:custGeom>
          <a:avLst/>
          <a:gdLst/>
          <a:ahLst/>
          <a:cxnLst/>
          <a:rect l="0" t="0" r="0" b="0"/>
          <a:pathLst>
            <a:path>
              <a:moveTo>
                <a:pt x="0" y="0"/>
              </a:moveTo>
              <a:lnTo>
                <a:pt x="0" y="2108717"/>
              </a:lnTo>
              <a:lnTo>
                <a:pt x="129767" y="21087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F618FE-5BBC-4F38-89A7-260B917F6439}">
      <dsp:nvSpPr>
        <dsp:cNvPr id="0" name=""/>
        <dsp:cNvSpPr/>
      </dsp:nvSpPr>
      <dsp:spPr>
        <a:xfrm>
          <a:off x="577772" y="2435622"/>
          <a:ext cx="1257662" cy="64883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Poppins" panose="00000500000000000000" pitchFamily="2" charset="0"/>
              <a:cs typeface="Poppins" panose="00000500000000000000" pitchFamily="2" charset="0"/>
            </a:rPr>
            <a:t>May apply with one separate proposal submission under each pathway</a:t>
          </a:r>
        </a:p>
      </dsp:txBody>
      <dsp:txXfrm>
        <a:off x="596776" y="2454626"/>
        <a:ext cx="1219654" cy="6108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B4437-51AB-1044-8097-E52037D48E20}" type="datetimeFigureOut">
              <a:rPr lang="en-US" smtClean="0"/>
              <a:t>8/28/2024</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1D6DF-D8C3-E34C-A80C-02218F5EC7FC}" type="slidenum">
              <a:rPr lang="en-US" smtClean="0"/>
              <a:t>‹#›</a:t>
            </a:fld>
            <a:endParaRPr lang="en-US"/>
          </a:p>
        </p:txBody>
      </p:sp>
    </p:spTree>
    <p:extLst>
      <p:ext uri="{BB962C8B-B14F-4D97-AF65-F5344CB8AC3E}">
        <p14:creationId xmlns:p14="http://schemas.microsoft.com/office/powerpoint/2010/main" val="1333589089"/>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ortal.ct.gov/-/media/OPM/POSCostStandards101816pdf.pdf?la=e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ederalregister.gov/agencies/management-and-budget-offic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ortal.ct.gov/-/media/OPM/POSCostStandards101816pdf.pdf?la=e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ederalregister.gov/agencies/management-and-budget-offic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ebprocure.perfect.com/wp-web-public/"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mailto:oec.rfp.eceqi@ct.gov" TargetMode="External"/><Relationship Id="rId4" Type="http://schemas.openxmlformats.org/officeDocument/2006/relationships/hyperlink" Target="https://www.ctoec.org/rfps/sfccn-rfp/"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Opener: </a:t>
            </a:r>
            <a:r>
              <a:rPr lang="en-US" dirty="0" err="1">
                <a:cs typeface="Calibri"/>
              </a:rPr>
              <a:t>lindsay</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1</a:t>
            </a:fld>
            <a:endParaRPr lang="en-US"/>
          </a:p>
        </p:txBody>
      </p:sp>
    </p:spTree>
    <p:extLst>
      <p:ext uri="{BB962C8B-B14F-4D97-AF65-F5344CB8AC3E}">
        <p14:creationId xmlns:p14="http://schemas.microsoft.com/office/powerpoint/2010/main" val="115598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  </a:t>
            </a:r>
          </a:p>
          <a:p>
            <a:endParaRPr lang="en-US" dirty="0">
              <a:cs typeface="Calibri"/>
            </a:endParaRPr>
          </a:p>
          <a:p>
            <a:r>
              <a:rPr lang="en-US" sz="1800" b="0" i="0" u="none" strike="noStrike" baseline="0" dirty="0">
                <a:solidFill>
                  <a:srgbClr val="000000"/>
                </a:solidFill>
                <a:latin typeface="Verdana" panose="020B0604030504040204" pitchFamily="34" charset="0"/>
              </a:rPr>
              <a:t>With the proposed apprenticeship structure, the OEC hopes the program will: </a:t>
            </a:r>
          </a:p>
          <a:p>
            <a:r>
              <a:rPr lang="en-US" sz="1800" b="0" i="0" u="none" strike="noStrike" baseline="0" dirty="0">
                <a:solidFill>
                  <a:srgbClr val="000000"/>
                </a:solidFill>
                <a:latin typeface="Verdana" panose="020B0604030504040204" pitchFamily="34" charset="0"/>
              </a:rPr>
              <a:t>• </a:t>
            </a:r>
            <a:r>
              <a:rPr lang="en-US" sz="1800" b="1" i="0" u="none" strike="noStrike" baseline="0" dirty="0">
                <a:solidFill>
                  <a:srgbClr val="000000"/>
                </a:solidFill>
                <a:latin typeface="Verdana" panose="020B0604030504040204" pitchFamily="34" charset="0"/>
              </a:rPr>
              <a:t>Ensure apprentices enter and remain in the ECE profession </a:t>
            </a:r>
            <a:r>
              <a:rPr lang="en-US" sz="1800" b="0" i="0" u="none" strike="noStrike" baseline="0" dirty="0">
                <a:solidFill>
                  <a:srgbClr val="000000"/>
                </a:solidFill>
                <a:latin typeface="Verdana" panose="020B0604030504040204" pitchFamily="34" charset="0"/>
              </a:rPr>
              <a:t>through strong apprentice/employer relationships and building the capacity for providers who implement the CBE-RAP to hire and train apprentices. </a:t>
            </a:r>
          </a:p>
          <a:p>
            <a:r>
              <a:rPr lang="en-US" sz="1800" b="0" i="0" u="none" strike="noStrike" baseline="0" dirty="0">
                <a:solidFill>
                  <a:srgbClr val="000000"/>
                </a:solidFill>
                <a:latin typeface="Verdana" panose="020B0604030504040204" pitchFamily="34" charset="0"/>
              </a:rPr>
              <a:t>• </a:t>
            </a:r>
            <a:r>
              <a:rPr lang="en-US" sz="1800" b="1" i="0" u="none" strike="noStrike" baseline="0" dirty="0">
                <a:solidFill>
                  <a:srgbClr val="000000"/>
                </a:solidFill>
                <a:latin typeface="Verdana" panose="020B0604030504040204" pitchFamily="34" charset="0"/>
              </a:rPr>
              <a:t>Improve the quality of child care available to CT families </a:t>
            </a:r>
            <a:r>
              <a:rPr lang="en-US" sz="1800" b="0" i="0" u="none" strike="noStrike" baseline="0" dirty="0">
                <a:solidFill>
                  <a:srgbClr val="000000"/>
                </a:solidFill>
                <a:latin typeface="Verdana" panose="020B0604030504040204" pitchFamily="34" charset="0"/>
              </a:rPr>
              <a:t>by supporting increased training for ECE professionals. </a:t>
            </a:r>
          </a:p>
          <a:p>
            <a:r>
              <a:rPr lang="en-US" sz="1800" b="0" i="0" u="none" strike="noStrike" baseline="0" dirty="0">
                <a:solidFill>
                  <a:srgbClr val="000000"/>
                </a:solidFill>
                <a:latin typeface="Verdana" panose="020B0604030504040204" pitchFamily="34" charset="0"/>
              </a:rPr>
              <a:t>• </a:t>
            </a:r>
            <a:r>
              <a:rPr lang="en-US" sz="1800" b="1" i="0" u="none" strike="noStrike" baseline="0" dirty="0">
                <a:solidFill>
                  <a:srgbClr val="000000"/>
                </a:solidFill>
                <a:latin typeface="Verdana" panose="020B0604030504040204" pitchFamily="34" charset="0"/>
              </a:rPr>
              <a:t>Support an ECE workforce that represents all CT families </a:t>
            </a:r>
            <a:r>
              <a:rPr lang="en-US" sz="1800" b="0" i="0" u="none" strike="noStrike" baseline="0" dirty="0">
                <a:solidFill>
                  <a:srgbClr val="000000"/>
                </a:solidFill>
                <a:latin typeface="Verdana" panose="020B0604030504040204" pitchFamily="34" charset="0"/>
              </a:rPr>
              <a:t>by providing more professional development opportunities for underrepresented groups, and training more high-quality educators in places where child care is less available. </a:t>
            </a:r>
          </a:p>
          <a:p>
            <a:r>
              <a:rPr lang="en-US" dirty="0">
                <a:cs typeface="Calibri"/>
              </a:rPr>
              <a:t> </a:t>
            </a:r>
          </a:p>
        </p:txBody>
      </p:sp>
      <p:sp>
        <p:nvSpPr>
          <p:cNvPr id="4" name="Slide Number Placeholder 3"/>
          <p:cNvSpPr>
            <a:spLocks noGrp="1"/>
          </p:cNvSpPr>
          <p:nvPr>
            <p:ph type="sldNum" sz="quarter" idx="5"/>
          </p:nvPr>
        </p:nvSpPr>
        <p:spPr/>
        <p:txBody>
          <a:bodyPr/>
          <a:lstStyle/>
          <a:p>
            <a:fld id="{51A9AE44-59A5-024A-83AC-F2478A4E4D0C}" type="slidenum">
              <a:rPr lang="en-US" smtClean="0"/>
              <a:t>10</a:t>
            </a:fld>
            <a:endParaRPr lang="en-US"/>
          </a:p>
        </p:txBody>
      </p:sp>
    </p:spTree>
    <p:extLst>
      <p:ext uri="{BB962C8B-B14F-4D97-AF65-F5344CB8AC3E}">
        <p14:creationId xmlns:p14="http://schemas.microsoft.com/office/powerpoint/2010/main" val="23843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 </a:t>
            </a:r>
          </a:p>
        </p:txBody>
      </p:sp>
      <p:sp>
        <p:nvSpPr>
          <p:cNvPr id="4" name="Slide Number Placeholder 3"/>
          <p:cNvSpPr>
            <a:spLocks noGrp="1"/>
          </p:cNvSpPr>
          <p:nvPr>
            <p:ph type="sldNum" sz="quarter" idx="5"/>
          </p:nvPr>
        </p:nvSpPr>
        <p:spPr/>
        <p:txBody>
          <a:bodyPr/>
          <a:lstStyle/>
          <a:p>
            <a:fld id="{51A9AE44-59A5-024A-83AC-F2478A4E4D0C}" type="slidenum">
              <a:rPr lang="en-US" smtClean="0"/>
              <a:t>11</a:t>
            </a:fld>
            <a:endParaRPr lang="en-US"/>
          </a:p>
        </p:txBody>
      </p:sp>
    </p:spTree>
    <p:extLst>
      <p:ext uri="{BB962C8B-B14F-4D97-AF65-F5344CB8AC3E}">
        <p14:creationId xmlns:p14="http://schemas.microsoft.com/office/powerpoint/2010/main" val="4204479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Kathleen </a:t>
            </a:r>
          </a:p>
          <a:p>
            <a:endParaRPr lang="en-US" dirty="0"/>
          </a:p>
          <a:p>
            <a:r>
              <a:rPr lang="en-US" dirty="0"/>
              <a:t>All RFP applicants must be legally registered with CT’s Secretary of State or exempt from such registration per State of CT legislation and provide proof of exemption from registration. Applicants claiming nonprofit status must provide proof of nonprofit status, such as a copy of their Internal Revenue Service (IRS) determination letter.</a:t>
            </a:r>
          </a:p>
          <a:p>
            <a:endParaRPr lang="en-US" dirty="0"/>
          </a:p>
          <a:p>
            <a:pPr algn="l"/>
            <a:endParaRPr lang="en-US" sz="1800" b="0" i="0" u="none" strike="noStrike" baseline="0" dirty="0">
              <a:solidFill>
                <a:srgbClr val="000000"/>
              </a:solidFill>
              <a:latin typeface="Verdana" panose="020B0604030504040204" pitchFamily="34" charset="0"/>
            </a:endParaRPr>
          </a:p>
          <a:p>
            <a:r>
              <a:rPr lang="en-US" sz="1800" b="0" i="0" u="none" strike="noStrike" baseline="0" dirty="0">
                <a:solidFill>
                  <a:srgbClr val="000000"/>
                </a:solidFill>
                <a:latin typeface="Verdana" panose="020B0604030504040204" pitchFamily="34" charset="0"/>
              </a:rPr>
              <a:t>Be able to provide sufficient staff at the time of award, including managerial and administrative support to implement the required operational and evaluation services and resources to meet CT DOL and OEC data/technology and reporting requirements defined in the Scope of Service Description, found in Section II.D. </a:t>
            </a:r>
          </a:p>
          <a:p>
            <a:r>
              <a:rPr lang="en-US" sz="1800" b="0" i="0" u="none" strike="noStrike" baseline="0" dirty="0">
                <a:solidFill>
                  <a:srgbClr val="000000"/>
                </a:solidFill>
                <a:latin typeface="Verdana" panose="020B0604030504040204" pitchFamily="34" charset="0"/>
              </a:rPr>
              <a:t>• Be in sound fiscal health, as determined by a recent organizational budget. The applicant’s most recent statement of financial activities (profit and loss statement) and documentation of clean opinions in audited financial statements for the last 3 years (or whatever number of years are available, for newer organizations) must be made available if requested. </a:t>
            </a:r>
          </a:p>
          <a:p>
            <a:r>
              <a:rPr lang="en-US" sz="1800" b="0" i="0" u="none" strike="noStrike" baseline="0" dirty="0">
                <a:solidFill>
                  <a:srgbClr val="000000"/>
                </a:solidFill>
                <a:latin typeface="Verdana" panose="020B0604030504040204" pitchFamily="34" charset="0"/>
              </a:rPr>
              <a:t>• Adhere to Generally Accepted Accounting Principles. </a:t>
            </a:r>
          </a:p>
          <a:p>
            <a:r>
              <a:rPr lang="en-US" sz="1800" b="0" i="0" u="none" strike="noStrike" baseline="0" dirty="0">
                <a:solidFill>
                  <a:srgbClr val="161616"/>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Be registered with </a:t>
            </a:r>
            <a:r>
              <a:rPr lang="en-US" sz="1800" b="0" i="0" u="none" strike="noStrike" baseline="0" dirty="0">
                <a:solidFill>
                  <a:srgbClr val="0000FF"/>
                </a:solidFill>
                <a:latin typeface="Verdana" panose="020B0604030504040204" pitchFamily="34" charset="0"/>
              </a:rPr>
              <a:t>System of Award Management (SAM) </a:t>
            </a:r>
            <a:r>
              <a:rPr lang="en-US" sz="1800" b="0" i="0" u="none" strike="noStrike" baseline="0" dirty="0">
                <a:solidFill>
                  <a:srgbClr val="000000"/>
                </a:solidFill>
                <a:latin typeface="Verdana" panose="020B0604030504040204" pitchFamily="34" charset="0"/>
              </a:rPr>
              <a:t>by the time of contract execution. </a:t>
            </a:r>
          </a:p>
          <a:p>
            <a:r>
              <a:rPr lang="en-US" sz="1800" b="0" i="0" u="none" strike="noStrike" baseline="0" dirty="0">
                <a:solidFill>
                  <a:srgbClr val="000000"/>
                </a:solidFill>
                <a:latin typeface="Verdana" panose="020B0604030504040204" pitchFamily="34" charset="0"/>
              </a:rPr>
              <a:t>• </a:t>
            </a:r>
            <a:r>
              <a:rPr lang="en-US" sz="1800" b="0" i="0" u="none" strike="noStrike" baseline="0" dirty="0">
                <a:solidFill>
                  <a:srgbClr val="161616"/>
                </a:solidFill>
                <a:latin typeface="Verdana" panose="020B0604030504040204" pitchFamily="34" charset="0"/>
              </a:rPr>
              <a:t>Agree to adhere to the requirements of the Appendix A of the CTDOL Center Based Educator Registered Apprenticeship Standards. </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12</a:t>
            </a:fld>
            <a:endParaRPr lang="en-US"/>
          </a:p>
        </p:txBody>
      </p:sp>
    </p:spTree>
    <p:extLst>
      <p:ext uri="{BB962C8B-B14F-4D97-AF65-F5344CB8AC3E}">
        <p14:creationId xmlns:p14="http://schemas.microsoft.com/office/powerpoint/2010/main" val="12848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p:txBody>
      </p:sp>
      <p:sp>
        <p:nvSpPr>
          <p:cNvPr id="4" name="Slide Number Placeholder 3"/>
          <p:cNvSpPr>
            <a:spLocks noGrp="1"/>
          </p:cNvSpPr>
          <p:nvPr>
            <p:ph type="sldNum" sz="quarter" idx="5"/>
          </p:nvPr>
        </p:nvSpPr>
        <p:spPr/>
        <p:txBody>
          <a:bodyPr/>
          <a:lstStyle/>
          <a:p>
            <a:fld id="{51A9AE44-59A5-024A-83AC-F2478A4E4D0C}" type="slidenum">
              <a:rPr lang="en-US" smtClean="0"/>
              <a:t>13</a:t>
            </a:fld>
            <a:endParaRPr lang="en-US"/>
          </a:p>
        </p:txBody>
      </p:sp>
    </p:spTree>
    <p:extLst>
      <p:ext uri="{BB962C8B-B14F-4D97-AF65-F5344CB8AC3E}">
        <p14:creationId xmlns:p14="http://schemas.microsoft.com/office/powerpoint/2010/main" val="282235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p:txBody>
      </p:sp>
      <p:sp>
        <p:nvSpPr>
          <p:cNvPr id="4" name="Slide Number Placeholder 3"/>
          <p:cNvSpPr>
            <a:spLocks noGrp="1"/>
          </p:cNvSpPr>
          <p:nvPr>
            <p:ph type="sldNum" sz="quarter" idx="5"/>
          </p:nvPr>
        </p:nvSpPr>
        <p:spPr/>
        <p:txBody>
          <a:bodyPr/>
          <a:lstStyle/>
          <a:p>
            <a:fld id="{51A9AE44-59A5-024A-83AC-F2478A4E4D0C}" type="slidenum">
              <a:rPr lang="en-US" smtClean="0"/>
              <a:t>14</a:t>
            </a:fld>
            <a:endParaRPr lang="en-US"/>
          </a:p>
        </p:txBody>
      </p:sp>
    </p:spTree>
    <p:extLst>
      <p:ext uri="{BB962C8B-B14F-4D97-AF65-F5344CB8AC3E}">
        <p14:creationId xmlns:p14="http://schemas.microsoft.com/office/powerpoint/2010/main" val="1809363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 </a:t>
            </a:r>
          </a:p>
          <a:p>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15</a:t>
            </a:fld>
            <a:endParaRPr lang="en-US"/>
          </a:p>
        </p:txBody>
      </p:sp>
    </p:spTree>
    <p:extLst>
      <p:ext uri="{BB962C8B-B14F-4D97-AF65-F5344CB8AC3E}">
        <p14:creationId xmlns:p14="http://schemas.microsoft.com/office/powerpoint/2010/main" val="724434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Kathleen </a:t>
            </a:r>
          </a:p>
        </p:txBody>
      </p:sp>
      <p:sp>
        <p:nvSpPr>
          <p:cNvPr id="4" name="Slide Number Placeholder 3"/>
          <p:cNvSpPr>
            <a:spLocks noGrp="1"/>
          </p:cNvSpPr>
          <p:nvPr>
            <p:ph type="sldNum" sz="quarter" idx="5"/>
          </p:nvPr>
        </p:nvSpPr>
        <p:spPr/>
        <p:txBody>
          <a:bodyPr/>
          <a:lstStyle/>
          <a:p>
            <a:fld id="{0B71D6DF-D8C3-E34C-A80C-02218F5EC7FC}" type="slidenum">
              <a:rPr lang="en-US" smtClean="0"/>
              <a:t>16</a:t>
            </a:fld>
            <a:endParaRPr lang="en-US"/>
          </a:p>
        </p:txBody>
      </p:sp>
    </p:spTree>
    <p:extLst>
      <p:ext uri="{BB962C8B-B14F-4D97-AF65-F5344CB8AC3E}">
        <p14:creationId xmlns:p14="http://schemas.microsoft.com/office/powerpoint/2010/main" val="3826212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a:p>
            <a:endParaRPr lang="en-US" dirty="0">
              <a:cs typeface="Calibri"/>
            </a:endParaRPr>
          </a:p>
          <a:p>
            <a:pPr lvl="0"/>
            <a:r>
              <a:rPr lang="en-US" sz="1200" b="1" kern="1200" dirty="0">
                <a:solidFill>
                  <a:schemeClr val="tx1"/>
                </a:solidFill>
                <a:effectLst/>
                <a:latin typeface="+mn-lt"/>
                <a:ea typeface="+mn-ea"/>
                <a:cs typeface="+mn-cs"/>
              </a:rPr>
              <a:t>Program Funding Sources: </a:t>
            </a:r>
            <a:r>
              <a:rPr lang="en-US" sz="1200" kern="1200" dirty="0">
                <a:solidFill>
                  <a:schemeClr val="tx1"/>
                </a:solidFill>
                <a:effectLst/>
                <a:latin typeface="+mn-lt"/>
                <a:ea typeface="+mn-ea"/>
                <a:cs typeface="+mn-cs"/>
              </a:rPr>
              <a:t>This contract will be funded through a combination of federal American Rescue Plan Act relief funds </a:t>
            </a:r>
          </a:p>
          <a:p>
            <a:pPr lvl="0"/>
            <a:r>
              <a:rPr lang="en-US" sz="1200" b="1" kern="1200" dirty="0">
                <a:solidFill>
                  <a:schemeClr val="tx1"/>
                </a:solidFill>
                <a:effectLst/>
                <a:latin typeface="+mn-lt"/>
                <a:ea typeface="+mn-ea"/>
                <a:cs typeface="+mn-cs"/>
              </a:rPr>
              <a:t> </a:t>
            </a:r>
            <a:endParaRPr lang="en-US" dirty="0">
              <a:effectLst/>
            </a:endParaRPr>
          </a:p>
          <a:p>
            <a:pPr lvl="0"/>
            <a:r>
              <a:rPr lang="en-US" sz="1200" b="1" kern="1200" dirty="0">
                <a:solidFill>
                  <a:schemeClr val="tx1"/>
                </a:solidFill>
                <a:effectLst/>
                <a:latin typeface="+mn-lt"/>
                <a:ea typeface="+mn-ea"/>
                <a:cs typeface="+mn-cs"/>
              </a:rPr>
              <a:t>Total Available Funding &amp; Award Period: </a:t>
            </a:r>
            <a:r>
              <a:rPr lang="en-US" sz="1200" kern="1200" dirty="0">
                <a:solidFill>
                  <a:schemeClr val="tx1"/>
                </a:solidFill>
                <a:effectLst/>
                <a:latin typeface="+mn-lt"/>
                <a:ea typeface="+mn-ea"/>
                <a:cs typeface="+mn-cs"/>
              </a:rPr>
              <a:t>OEC will award up to  $4,275,000 in funding </a:t>
            </a:r>
            <a:r>
              <a:rPr lang="en-US" sz="1200" b="1" i="1" kern="1200" dirty="0">
                <a:solidFill>
                  <a:schemeClr val="tx1"/>
                </a:solidFill>
                <a:effectLst/>
                <a:latin typeface="+mn-lt"/>
                <a:ea typeface="+mn-ea"/>
                <a:cs typeface="+mn-cs"/>
              </a:rPr>
              <a:t>over a two-year period. </a:t>
            </a:r>
            <a:r>
              <a:rPr lang="en-US" sz="1200" kern="1200" dirty="0">
                <a:solidFill>
                  <a:schemeClr val="tx1"/>
                </a:solidFill>
                <a:effectLst/>
                <a:latin typeface="+mn-lt"/>
                <a:ea typeface="+mn-ea"/>
                <a:cs typeface="+mn-cs"/>
              </a:rPr>
              <a:t>Minimum allocations for funding for each pathway are indicated.  The OEC may choose to award any number of high scoring applicants over the minimum funding amount in each category.   Award size will vary depending on requested budgets. </a:t>
            </a:r>
            <a:endParaRPr lang="en-US" dirty="0">
              <a:effectLst/>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important factors to consider for respondents includes the following: </a:t>
            </a:r>
          </a:p>
          <a:p>
            <a:endParaRPr lang="en-US" sz="1600" kern="1200" dirty="0">
              <a:solidFill>
                <a:schemeClr val="tx1"/>
              </a:solidFill>
              <a:effectLst/>
              <a:latin typeface="+mn-lt"/>
              <a:ea typeface="+mn-ea"/>
              <a:cs typeface="+mn-cs"/>
            </a:endParaRPr>
          </a:p>
          <a:p>
            <a:r>
              <a:rPr lang="en-US" sz="1200" b="1" i="1" kern="1200" dirty="0">
                <a:solidFill>
                  <a:srgbClr val="FF0000"/>
                </a:solidFill>
                <a:effectLst/>
                <a:latin typeface="+mn-lt"/>
                <a:ea typeface="+mn-ea"/>
                <a:cs typeface="+mn-cs"/>
              </a:rPr>
              <a:t>Budgets submitted in response to this RFP should reflect anticipated wrap around support and training costs by following the budget template guides. </a:t>
            </a:r>
            <a:r>
              <a:rPr lang="en-US" sz="1200" kern="1200" dirty="0">
                <a:solidFill>
                  <a:schemeClr val="tx1"/>
                </a:solidFill>
                <a:effectLst/>
                <a:latin typeface="+mn-lt"/>
                <a:ea typeface="+mn-ea"/>
                <a:cs typeface="+mn-cs"/>
              </a:rPr>
              <a:t>The OEC will work closely with the selected contractor on a regular basis to analyze funding and intermediaries, ECE providers and Apprentices are sufficiently resourced and functioning efficiently, given the available funding.  </a:t>
            </a:r>
            <a:endParaRPr lang="en-US" dirty="0">
              <a:effectLst/>
            </a:endParaRPr>
          </a:p>
          <a:p>
            <a:r>
              <a:rPr lang="en-US" sz="1200" b="1" kern="1200" dirty="0">
                <a:solidFill>
                  <a:schemeClr val="tx1"/>
                </a:solidFill>
                <a:effectLst/>
                <a:latin typeface="+mn-lt"/>
                <a:ea typeface="+mn-ea"/>
                <a:cs typeface="+mn-cs"/>
              </a:rPr>
              <a:t> </a:t>
            </a:r>
            <a:endParaRPr lang="en-US" dirty="0">
              <a:effectLst/>
            </a:endParaRPr>
          </a:p>
          <a:p>
            <a:pPr lvl="0"/>
            <a:r>
              <a:rPr lang="en-US" sz="1200" b="1" kern="1200" dirty="0">
                <a:solidFill>
                  <a:schemeClr val="tx1"/>
                </a:solidFill>
                <a:effectLst/>
                <a:latin typeface="+mn-lt"/>
                <a:ea typeface="+mn-ea"/>
                <a:cs typeface="+mn-cs"/>
              </a:rPr>
              <a:t>Cost Standards: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Respondents’ budget and planned expenditures for this RFP must comply with the cost standards published by the State of Connecticut Office of Policy and Management. There is an online link provided in the RFP itself to these cost standards.</a:t>
            </a:r>
          </a:p>
          <a:p>
            <a:pPr lvl="0"/>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https://portal.ct.gov/-/media/OPM/POSCostStandards101816pdf.pdf?la=en</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As this contracted is primarily funded through federal grants, respondents are also expected to adhere to standards prescribed by the Federal Office of Management and Budget Cost Principles, and a link to these is also provided within the RFP. </a:t>
            </a: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https://www.federalregister.gov/agencies/management-and-budget-office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In order to comply with State &amp; Federal requirements, awarded providers must maintain separate accounting/cost centers for State and Federal funding using generally accepted accounting practices. Following award, OEC will reach out to awarded providers about allowable expenditures.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In addition to required compliance with the published cost standards, respondents are advised that a responsive budget must limit annual administrative costs to 10% of the total budget. State or federal funding, by activity, will be determined at point of contracting for final determination of administrative cap.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Per OPM Cost Allocation guidelines, unused/unexpended State funding at the end of the State Fiscal Year (SFY) has to be returned to the State and cannot be carried forward to the following SFY. Federal Funds can be carried forward to the next Federal Budget year with OEC review and approval. </a:t>
            </a:r>
            <a:endParaRPr lang="en-US" dirty="0">
              <a:effectLst/>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17</a:t>
            </a:fld>
            <a:endParaRPr lang="en-US"/>
          </a:p>
        </p:txBody>
      </p:sp>
    </p:spTree>
    <p:extLst>
      <p:ext uri="{BB962C8B-B14F-4D97-AF65-F5344CB8AC3E}">
        <p14:creationId xmlns:p14="http://schemas.microsoft.com/office/powerpoint/2010/main" val="211156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 :  (As you read through the bullet points please indicate that This is a screen shot of section one of the budget--  please note that sections 2 &amp; 3  which are not seen -- should not be altered because they help tabulate the total budget amounts. **** Please do not alter the calculations in the fields you enter amounts.   </a:t>
            </a:r>
            <a:r>
              <a:rPr lang="en-US">
                <a:cs typeface="Calibri"/>
              </a:rPr>
              <a:t>)</a:t>
            </a:r>
            <a:endParaRPr lang="en-US" dirty="0">
              <a:cs typeface="Calibri"/>
            </a:endParaRPr>
          </a:p>
          <a:p>
            <a:endParaRPr lang="en-US" dirty="0">
              <a:cs typeface="Calibri"/>
            </a:endParaRPr>
          </a:p>
          <a:p>
            <a:pPr lvl="0"/>
            <a:r>
              <a:rPr lang="en-US" sz="1200" b="1" kern="1200" dirty="0">
                <a:solidFill>
                  <a:schemeClr val="tx1"/>
                </a:solidFill>
                <a:effectLst/>
                <a:latin typeface="+mn-lt"/>
                <a:ea typeface="+mn-ea"/>
                <a:cs typeface="+mn-cs"/>
              </a:rPr>
              <a:t>Program Funding Sources: </a:t>
            </a:r>
            <a:r>
              <a:rPr lang="en-US" sz="1200" kern="1200" dirty="0">
                <a:solidFill>
                  <a:schemeClr val="tx1"/>
                </a:solidFill>
                <a:effectLst/>
                <a:latin typeface="+mn-lt"/>
                <a:ea typeface="+mn-ea"/>
                <a:cs typeface="+mn-cs"/>
              </a:rPr>
              <a:t>This contract will be funded through a combination of federal American Rescue Plan Act relief funds </a:t>
            </a:r>
          </a:p>
          <a:p>
            <a:pPr lvl="0"/>
            <a:r>
              <a:rPr lang="en-US" sz="1200" b="1" kern="1200" dirty="0">
                <a:solidFill>
                  <a:schemeClr val="tx1"/>
                </a:solidFill>
                <a:effectLst/>
                <a:latin typeface="+mn-lt"/>
                <a:ea typeface="+mn-ea"/>
                <a:cs typeface="+mn-cs"/>
              </a:rPr>
              <a:t> </a:t>
            </a:r>
            <a:endParaRPr lang="en-US" dirty="0">
              <a:effectLst/>
            </a:endParaRPr>
          </a:p>
          <a:p>
            <a:pPr lvl="0"/>
            <a:r>
              <a:rPr lang="en-US" sz="1200" b="1" kern="1200" dirty="0">
                <a:solidFill>
                  <a:schemeClr val="tx1"/>
                </a:solidFill>
                <a:effectLst/>
                <a:latin typeface="+mn-lt"/>
                <a:ea typeface="+mn-ea"/>
                <a:cs typeface="+mn-cs"/>
              </a:rPr>
              <a:t>Total Available Funding &amp; Award Period: </a:t>
            </a:r>
            <a:r>
              <a:rPr lang="en-US" sz="1200" kern="1200" dirty="0">
                <a:solidFill>
                  <a:schemeClr val="tx1"/>
                </a:solidFill>
                <a:effectLst/>
                <a:latin typeface="+mn-lt"/>
                <a:ea typeface="+mn-ea"/>
                <a:cs typeface="+mn-cs"/>
              </a:rPr>
              <a:t>OEC will award up to  $4,275,000 in funding </a:t>
            </a:r>
            <a:r>
              <a:rPr lang="en-US" sz="1200" b="1" i="1" kern="1200" dirty="0">
                <a:solidFill>
                  <a:schemeClr val="tx1"/>
                </a:solidFill>
                <a:effectLst/>
                <a:latin typeface="+mn-lt"/>
                <a:ea typeface="+mn-ea"/>
                <a:cs typeface="+mn-cs"/>
              </a:rPr>
              <a:t>over a two-year period. </a:t>
            </a:r>
            <a:r>
              <a:rPr lang="en-US" sz="1200" kern="1200" dirty="0">
                <a:solidFill>
                  <a:schemeClr val="tx1"/>
                </a:solidFill>
                <a:effectLst/>
                <a:latin typeface="+mn-lt"/>
                <a:ea typeface="+mn-ea"/>
                <a:cs typeface="+mn-cs"/>
              </a:rPr>
              <a:t>Minimum allocations for funding for each pathway are indicated.  The OEC may choose to award any number of high scoring applicants over the minimum funding amount in each category.   Award size will vary depending on requested budgets. </a:t>
            </a:r>
            <a:endParaRPr lang="en-US" dirty="0">
              <a:effectLst/>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important factors to consider for respondents includes the following: </a:t>
            </a:r>
          </a:p>
          <a:p>
            <a:endParaRPr lang="en-US" sz="1600" kern="1200" dirty="0">
              <a:solidFill>
                <a:schemeClr val="tx1"/>
              </a:solidFill>
              <a:effectLst/>
              <a:latin typeface="+mn-lt"/>
              <a:ea typeface="+mn-ea"/>
              <a:cs typeface="+mn-cs"/>
            </a:endParaRPr>
          </a:p>
          <a:p>
            <a:r>
              <a:rPr lang="en-US" sz="1200" b="1" i="1" kern="1200" dirty="0">
                <a:solidFill>
                  <a:srgbClr val="FF0000"/>
                </a:solidFill>
                <a:effectLst/>
                <a:latin typeface="+mn-lt"/>
                <a:ea typeface="+mn-ea"/>
                <a:cs typeface="+mn-cs"/>
              </a:rPr>
              <a:t>Budgets submitted in response to this RFP should reflect anticipated wrap around support and training costs by following the budget template guides. </a:t>
            </a:r>
            <a:r>
              <a:rPr lang="en-US" sz="1200" kern="1200" dirty="0">
                <a:solidFill>
                  <a:schemeClr val="tx1"/>
                </a:solidFill>
                <a:effectLst/>
                <a:latin typeface="+mn-lt"/>
                <a:ea typeface="+mn-ea"/>
                <a:cs typeface="+mn-cs"/>
              </a:rPr>
              <a:t>The OEC will work closely with the selected contractor on a regular basis to analyze funding and intermediaries, ECE providers and Apprentices are sufficiently resourced and functioning efficiently, given the available funding.  </a:t>
            </a:r>
            <a:endParaRPr lang="en-US" dirty="0">
              <a:effectLst/>
            </a:endParaRPr>
          </a:p>
          <a:p>
            <a:r>
              <a:rPr lang="en-US" sz="1200" b="1" kern="1200" dirty="0">
                <a:solidFill>
                  <a:schemeClr val="tx1"/>
                </a:solidFill>
                <a:effectLst/>
                <a:latin typeface="+mn-lt"/>
                <a:ea typeface="+mn-ea"/>
                <a:cs typeface="+mn-cs"/>
              </a:rPr>
              <a:t> </a:t>
            </a:r>
            <a:endParaRPr lang="en-US" dirty="0">
              <a:effectLst/>
            </a:endParaRPr>
          </a:p>
          <a:p>
            <a:pPr lvl="0"/>
            <a:r>
              <a:rPr lang="en-US" sz="1200" b="1" kern="1200" dirty="0">
                <a:solidFill>
                  <a:schemeClr val="tx1"/>
                </a:solidFill>
                <a:effectLst/>
                <a:latin typeface="+mn-lt"/>
                <a:ea typeface="+mn-ea"/>
                <a:cs typeface="+mn-cs"/>
              </a:rPr>
              <a:t>Cost Standards: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Respondents’ budget and planned expenditures for this RFP must comply with the cost standards published by the State of Connecticut Office of Policy and Management. There is an online link provided in the RFP itself to these cost standards.</a:t>
            </a:r>
          </a:p>
          <a:p>
            <a:pPr lvl="0"/>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https://portal.ct.gov/-/media/OPM/POSCostStandards101816pdf.pdf?la=en</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As this contracted is primarily funded through federal grants, respondents are also expected to adhere to standards prescribed by the Federal Office of Management and Budget Cost Principles, and a link to these is also provided within the RFP. </a:t>
            </a: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https://www.federalregister.gov/agencies/management-and-budget-office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In order to comply with State &amp; Federal requirements, awarded providers must maintain separate accounting/cost centers for State and Federal funding using generally accepted accounting practices. Following award, OEC will reach out to awarded providers about allowable expenditures.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In addition to required compliance with the published cost standards, respondents are advised that a responsive budget must limit annual administrative costs to 10% of the total budget. State or federal funding, by activity, will be determined at point of contracting for final determination of administrative cap.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Per OPM Cost Allocation guidelines, unused/unexpended State funding at the end of the State Fiscal Year (SFY) has to be returned to the State and cannot be carried forward to the following SFY. Federal Funds can be carried forward to the next Federal Budget year with OEC review and approval. </a:t>
            </a:r>
            <a:endParaRPr lang="en-US" dirty="0">
              <a:effectLst/>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18</a:t>
            </a:fld>
            <a:endParaRPr lang="en-US"/>
          </a:p>
        </p:txBody>
      </p:sp>
    </p:spTree>
    <p:extLst>
      <p:ext uri="{BB962C8B-B14F-4D97-AF65-F5344CB8AC3E}">
        <p14:creationId xmlns:p14="http://schemas.microsoft.com/office/powerpoint/2010/main" val="127129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19</a:t>
            </a:fld>
            <a:endParaRPr lang="en-US"/>
          </a:p>
        </p:txBody>
      </p:sp>
    </p:spTree>
    <p:extLst>
      <p:ext uri="{BB962C8B-B14F-4D97-AF65-F5344CB8AC3E}">
        <p14:creationId xmlns:p14="http://schemas.microsoft.com/office/powerpoint/2010/main" val="204874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a:p>
            <a:endParaRPr lang="en-US" dirty="0"/>
          </a:p>
          <a:p>
            <a:pPr marL="171450" indent="-171450">
              <a:buFont typeface="Arial"/>
              <a:buChar char="•"/>
            </a:pPr>
            <a:r>
              <a:rPr lang="en-US" dirty="0"/>
              <a:t>Include introductory or welcome remarks OR quick summary of the RFP right up front (bottom line up front!)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2</a:t>
            </a:fld>
            <a:endParaRPr lang="en-US"/>
          </a:p>
        </p:txBody>
      </p:sp>
    </p:spTree>
    <p:extLst>
      <p:ext uri="{BB962C8B-B14F-4D97-AF65-F5344CB8AC3E}">
        <p14:creationId xmlns:p14="http://schemas.microsoft.com/office/powerpoint/2010/main" val="358496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a:p>
            <a:endParaRPr lang="en-US" dirty="0">
              <a:cs typeface="Calibri"/>
            </a:endParaRPr>
          </a:p>
          <a:p>
            <a:r>
              <a:rPr lang="en-US" dirty="0">
                <a:cs typeface="Calibri"/>
              </a:rPr>
              <a:t>This slide is guiding you to the areas where you can find all the associated RFP documentation:  </a:t>
            </a:r>
          </a:p>
          <a:p>
            <a:endParaRPr lang="en-US" dirty="0">
              <a:cs typeface="Calibri"/>
            </a:endParaRPr>
          </a:p>
          <a:p>
            <a:pPr marL="342900" indent="-342900">
              <a:spcAft>
                <a:spcPts val="1600"/>
              </a:spcAft>
              <a:buFont typeface="Arial"/>
              <a:buChar char="•"/>
            </a:pPr>
            <a:r>
              <a:rPr lang="en-US" sz="2400" dirty="0"/>
              <a:t>Information and all documentation are available in electronic format on the State Contracting Portal</a:t>
            </a:r>
            <a:endParaRPr lang="en-US" dirty="0">
              <a:cs typeface="Calibri"/>
            </a:endParaRPr>
          </a:p>
          <a:p>
            <a:pPr marL="800100" lvl="1" indent="-342900">
              <a:spcAft>
                <a:spcPts val="1000"/>
              </a:spcAft>
              <a:buFont typeface="Wingdings"/>
              <a:buChar char="Ø"/>
            </a:pPr>
            <a:r>
              <a:rPr lang="en-US" sz="2000" dirty="0"/>
              <a:t>Go to the web procurement site as shown here: </a:t>
            </a:r>
            <a:r>
              <a:rPr lang="en-US" sz="2000" u="sng" dirty="0">
                <a:hlinkClick r:id="rId3"/>
              </a:rPr>
              <a:t>https://webprocure.perfect.com/wp-web-public/#/bidboard/bid/92439?customerid=51</a:t>
            </a:r>
            <a:endParaRPr lang="en-US" sz="2000" u="sng" dirty="0">
              <a:cs typeface="Calibri" panose="020F0502020204030204"/>
              <a:hlinkClick r:id="rId3"/>
            </a:endParaRPr>
          </a:p>
          <a:p>
            <a:pPr marL="800100" lvl="1" indent="-342900">
              <a:spcAft>
                <a:spcPts val="1600"/>
              </a:spcAft>
              <a:buFont typeface="Wingdings"/>
              <a:buChar char="Ø"/>
            </a:pPr>
            <a:r>
              <a:rPr lang="en-US" sz="2000" dirty="0"/>
              <a:t>Note: Once you register at the state portal and subscribe to this RFP; you will receive email updates when new documents are added or </a:t>
            </a:r>
            <a:endParaRPr lang="en-US" sz="2000" dirty="0">
              <a:cs typeface="Calibri" panose="020F0502020204030204"/>
            </a:endParaRPr>
          </a:p>
          <a:p>
            <a:pPr marL="342900" indent="-342900">
              <a:spcAft>
                <a:spcPts val="1600"/>
              </a:spcAft>
              <a:buFont typeface="Arial"/>
              <a:buChar char="•"/>
            </a:pPr>
            <a:r>
              <a:rPr lang="en-US" sz="2400" dirty="0"/>
              <a:t>Also available on the OEC’s website at the link shown here: </a:t>
            </a:r>
            <a:r>
              <a:rPr lang="en-US" sz="2400" dirty="0">
                <a:hlinkClick r:id="rId4"/>
              </a:rPr>
              <a:t>https://www.ctoec.org/rfps/sfccn-rfp/ </a:t>
            </a:r>
            <a:endParaRPr lang="en-US" sz="2400" dirty="0">
              <a:cs typeface="Calibri" panose="020F0502020204030204"/>
              <a:hlinkClick r:id="rId4"/>
            </a:endParaRPr>
          </a:p>
          <a:p>
            <a:pPr marL="342900" indent="-342900">
              <a:spcAft>
                <a:spcPts val="1600"/>
              </a:spcAft>
              <a:buFont typeface="Arial"/>
              <a:buChar char="•"/>
            </a:pPr>
            <a:r>
              <a:rPr lang="en-US" sz="2400" dirty="0">
                <a:solidFill>
                  <a:srgbClr val="142135"/>
                </a:solidFill>
              </a:rPr>
              <a:t>All questions/communications, LOIs, and the final proposal should be emailed to </a:t>
            </a:r>
            <a:r>
              <a:rPr lang="en-US" sz="2400" u="sng" dirty="0">
                <a:hlinkClick r:id="rId5"/>
              </a:rPr>
              <a:t>oec.rfp.eceqi@ct.gov</a:t>
            </a:r>
            <a:r>
              <a:rPr lang="en-US" sz="2400" dirty="0"/>
              <a:t> </a:t>
            </a:r>
            <a:endParaRPr lang="en-US" sz="2400" dirty="0">
              <a:cs typeface="Calibri" panose="020F0502020204030204"/>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20</a:t>
            </a:fld>
            <a:endParaRPr lang="en-US"/>
          </a:p>
        </p:txBody>
      </p:sp>
    </p:spTree>
    <p:extLst>
      <p:ext uri="{BB962C8B-B14F-4D97-AF65-F5344CB8AC3E}">
        <p14:creationId xmlns:p14="http://schemas.microsoft.com/office/powerpoint/2010/main" val="3739033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solidFill>
              </a:rPr>
              <a:t>We are not judging how visually “beautiful” your proposal is, but a readable document that is simple to navigate makes it easier for us to focus on the substance of your proposal!  We’ve listed here some of the key components you will want to be sure to include within your proposal.</a:t>
            </a:r>
            <a:endParaRPr lang="en-US" b="1" dirty="0">
              <a:solidFill>
                <a:schemeClr val="accent2"/>
              </a:solidFill>
              <a:cs typeface="Calibri" panose="020F0502020204030204"/>
            </a:endParaRPr>
          </a:p>
          <a:p>
            <a:endParaRPr lang="en-US" dirty="0">
              <a:cs typeface="Calibri"/>
            </a:endParaRPr>
          </a:p>
          <a:p>
            <a:endParaRPr lang="en-US" baseline="0" dirty="0">
              <a:cs typeface="Calibri"/>
            </a:endParaRPr>
          </a:p>
          <a:p>
            <a:pPr lvl="0"/>
            <a:r>
              <a:rPr lang="en-US" baseline="0" dirty="0">
                <a:cs typeface="Calibri"/>
              </a:rPr>
              <a:t>Cover sheet 1</a:t>
            </a:r>
            <a:r>
              <a:rPr lang="en-US" baseline="30000" dirty="0">
                <a:cs typeface="Calibri"/>
              </a:rPr>
              <a:t>st</a:t>
            </a:r>
            <a:r>
              <a:rPr lang="en-US" baseline="0" dirty="0">
                <a:cs typeface="Calibri"/>
              </a:rPr>
              <a:t> page of proposal.  It needs to include the following: </a:t>
            </a:r>
            <a:r>
              <a:rPr lang="en-US" sz="1200" kern="1200" dirty="0">
                <a:solidFill>
                  <a:schemeClr val="tx1"/>
                </a:solidFill>
                <a:effectLst/>
                <a:latin typeface="+mn-lt"/>
                <a:ea typeface="+mn-ea"/>
                <a:cs typeface="+mn-cs"/>
              </a:rPr>
              <a:t>RFP Name or Number</a:t>
            </a:r>
            <a:endParaRPr lang="es-PR" dirty="0">
              <a:effectLst/>
            </a:endParaRPr>
          </a:p>
          <a:p>
            <a:pPr lvl="0"/>
            <a:r>
              <a:rPr lang="en-US" sz="1200" kern="1200" dirty="0">
                <a:solidFill>
                  <a:schemeClr val="tx1"/>
                </a:solidFill>
                <a:effectLst/>
                <a:latin typeface="+mn-lt"/>
                <a:ea typeface="+mn-ea"/>
                <a:cs typeface="+mn-cs"/>
              </a:rPr>
              <a:t>Legal Name</a:t>
            </a:r>
            <a:endParaRPr lang="es-PR" dirty="0">
              <a:effectLst/>
            </a:endParaRPr>
          </a:p>
          <a:p>
            <a:pPr lvl="0"/>
            <a:r>
              <a:rPr lang="en-US" sz="1200" kern="1200" dirty="0">
                <a:solidFill>
                  <a:schemeClr val="tx1"/>
                </a:solidFill>
                <a:effectLst/>
                <a:latin typeface="+mn-lt"/>
                <a:ea typeface="+mn-ea"/>
                <a:cs typeface="+mn-cs"/>
              </a:rPr>
              <a:t>FEIN</a:t>
            </a:r>
            <a:endParaRPr lang="es-PR" dirty="0">
              <a:effectLst/>
            </a:endParaRPr>
          </a:p>
          <a:p>
            <a:pPr lvl="0"/>
            <a:r>
              <a:rPr lang="en-US" sz="1200" kern="1200" dirty="0">
                <a:solidFill>
                  <a:schemeClr val="tx1"/>
                </a:solidFill>
                <a:effectLst/>
                <a:latin typeface="+mn-lt"/>
                <a:ea typeface="+mn-ea"/>
                <a:cs typeface="+mn-cs"/>
              </a:rPr>
              <a:t>Street Address</a:t>
            </a:r>
            <a:endParaRPr lang="es-PR" dirty="0">
              <a:effectLst/>
            </a:endParaRPr>
          </a:p>
          <a:p>
            <a:pPr lvl="0"/>
            <a:r>
              <a:rPr lang="en-US" sz="1200" kern="1200" dirty="0">
                <a:solidFill>
                  <a:schemeClr val="tx1"/>
                </a:solidFill>
                <a:effectLst/>
                <a:latin typeface="+mn-lt"/>
                <a:ea typeface="+mn-ea"/>
                <a:cs typeface="+mn-cs"/>
              </a:rPr>
              <a:t>Town/City/State/Zip	</a:t>
            </a:r>
            <a:endParaRPr lang="es-PR" dirty="0">
              <a:effectLst/>
            </a:endParaRPr>
          </a:p>
          <a:p>
            <a:pPr lvl="0"/>
            <a:r>
              <a:rPr lang="en-US" sz="1200" kern="1200" dirty="0">
                <a:solidFill>
                  <a:schemeClr val="tx1"/>
                </a:solidFill>
                <a:effectLst/>
                <a:latin typeface="+mn-lt"/>
                <a:ea typeface="+mn-ea"/>
                <a:cs typeface="+mn-cs"/>
              </a:rPr>
              <a:t>Contact Person</a:t>
            </a:r>
            <a:endParaRPr lang="es-PR" dirty="0">
              <a:effectLst/>
            </a:endParaRPr>
          </a:p>
          <a:p>
            <a:pPr lvl="0"/>
            <a:r>
              <a:rPr lang="en-US" sz="1200" kern="1200" dirty="0">
                <a:solidFill>
                  <a:schemeClr val="tx1"/>
                </a:solidFill>
                <a:effectLst/>
                <a:latin typeface="+mn-lt"/>
                <a:ea typeface="+mn-ea"/>
                <a:cs typeface="+mn-cs"/>
              </a:rPr>
              <a:t>Title</a:t>
            </a:r>
            <a:endParaRPr lang="es-PR" dirty="0">
              <a:effectLst/>
            </a:endParaRPr>
          </a:p>
          <a:p>
            <a:pPr lvl="0"/>
            <a:r>
              <a:rPr lang="en-US" sz="1200" kern="1200" dirty="0">
                <a:solidFill>
                  <a:schemeClr val="tx1"/>
                </a:solidFill>
                <a:effectLst/>
                <a:latin typeface="+mn-lt"/>
                <a:ea typeface="+mn-ea"/>
                <a:cs typeface="+mn-cs"/>
              </a:rPr>
              <a:t>Phone Number</a:t>
            </a:r>
            <a:endParaRPr lang="es-PR" dirty="0">
              <a:effectLst/>
            </a:endParaRPr>
          </a:p>
          <a:p>
            <a:pPr lvl="0"/>
            <a:r>
              <a:rPr lang="en-US" sz="1200" kern="1200" dirty="0">
                <a:solidFill>
                  <a:schemeClr val="tx1"/>
                </a:solidFill>
                <a:effectLst/>
                <a:latin typeface="+mn-lt"/>
                <a:ea typeface="+mn-ea"/>
                <a:cs typeface="+mn-cs"/>
              </a:rPr>
              <a:t>E-Mail Address</a:t>
            </a:r>
            <a:endParaRPr lang="es-PR" dirty="0">
              <a:effectLst/>
            </a:endParaRPr>
          </a:p>
          <a:p>
            <a:pPr lvl="0"/>
            <a:r>
              <a:rPr lang="en-US" sz="1200" kern="1200" dirty="0">
                <a:solidFill>
                  <a:schemeClr val="tx1"/>
                </a:solidFill>
                <a:effectLst/>
                <a:latin typeface="+mn-lt"/>
                <a:ea typeface="+mn-ea"/>
                <a:cs typeface="+mn-cs"/>
              </a:rPr>
              <a:t>Authorized Official</a:t>
            </a:r>
            <a:endParaRPr lang="es-PR" dirty="0">
              <a:effectLst/>
            </a:endParaRPr>
          </a:p>
          <a:p>
            <a:pPr lvl="0"/>
            <a:r>
              <a:rPr lang="en-US" sz="1200" kern="1200" dirty="0">
                <a:solidFill>
                  <a:schemeClr val="tx1"/>
                </a:solidFill>
                <a:effectLst/>
                <a:latin typeface="+mn-lt"/>
                <a:ea typeface="+mn-ea"/>
                <a:cs typeface="+mn-cs"/>
              </a:rPr>
              <a:t>Title</a:t>
            </a:r>
            <a:endParaRPr lang="es-PR" dirty="0">
              <a:effectLst/>
            </a:endParaRPr>
          </a:p>
          <a:p>
            <a:pPr lvl="0"/>
            <a:r>
              <a:rPr lang="en-US" sz="1200" kern="1200" dirty="0">
                <a:solidFill>
                  <a:schemeClr val="tx1"/>
                </a:solidFill>
                <a:effectLst/>
                <a:latin typeface="+mn-lt"/>
                <a:ea typeface="+mn-ea"/>
                <a:cs typeface="+mn-cs"/>
              </a:rPr>
              <a:t>Signature</a:t>
            </a:r>
          </a:p>
          <a:p>
            <a:pPr lvl="0"/>
            <a:endParaRPr lang="es-PR" dirty="0">
              <a:effectLst/>
            </a:endParaRPr>
          </a:p>
          <a:p>
            <a:r>
              <a:rPr lang="en-US" sz="1200" b="1" kern="1200" dirty="0">
                <a:solidFill>
                  <a:schemeClr val="tx1"/>
                </a:solidFill>
                <a:effectLst/>
                <a:latin typeface="+mn-lt"/>
                <a:ea typeface="+mn-ea"/>
                <a:cs typeface="+mn-cs"/>
              </a:rPr>
              <a:t>Table of Contents.</a:t>
            </a:r>
            <a:r>
              <a:rPr lang="en-US" sz="1200" kern="1200" dirty="0">
                <a:solidFill>
                  <a:schemeClr val="tx1"/>
                </a:solidFill>
                <a:effectLst/>
                <a:latin typeface="+mn-lt"/>
                <a:ea typeface="+mn-ea"/>
                <a:cs typeface="+mn-cs"/>
              </a:rPr>
              <a:t>  All proposals must include a Table of Contents that conforms with the required proposal outline. </a:t>
            </a:r>
          </a:p>
          <a:p>
            <a:r>
              <a:rPr lang="en-US" sz="1200" b="1" kern="1200" dirty="0">
                <a:solidFill>
                  <a:schemeClr val="tx1"/>
                </a:solidFill>
                <a:effectLst/>
                <a:latin typeface="+mn-lt"/>
                <a:ea typeface="+mn-ea"/>
                <a:cs typeface="+mn-cs"/>
              </a:rPr>
              <a:t>Executive Summary.</a:t>
            </a:r>
            <a:r>
              <a:rPr lang="en-US" sz="1200" kern="1200" dirty="0">
                <a:solidFill>
                  <a:schemeClr val="tx1"/>
                </a:solidFill>
                <a:effectLst/>
                <a:latin typeface="+mn-lt"/>
                <a:ea typeface="+mn-ea"/>
                <a:cs typeface="+mn-cs"/>
              </a:rPr>
              <a:t>  Proposals must include a high-level summary, not exceeding 1 page, of the main proposal </a:t>
            </a:r>
          </a:p>
          <a:p>
            <a:r>
              <a:rPr lang="en-US" sz="1200" b="1" kern="1200" dirty="0">
                <a:solidFill>
                  <a:schemeClr val="tx1"/>
                </a:solidFill>
                <a:effectLst/>
                <a:latin typeface="+mn-lt"/>
                <a:ea typeface="+mn-ea"/>
                <a:cs typeface="+mn-cs"/>
              </a:rPr>
              <a:t>Attachments. </a:t>
            </a:r>
            <a:r>
              <a:rPr lang="en-US" sz="1200" kern="1200" dirty="0">
                <a:solidFill>
                  <a:schemeClr val="tx1"/>
                </a:solidFill>
                <a:effectLst/>
                <a:latin typeface="+mn-lt"/>
                <a:ea typeface="+mn-ea"/>
                <a:cs typeface="+mn-cs"/>
              </a:rPr>
              <a:t> Attachments other than the required Appendices or Forms identified in the RFP are not permitted and will not be evaluated.  Further, the required Appendices or Forms must not be altered or used to extend, enhance, or replace any component required by this RFP.  Failure to abide by these instructions will result in disqualification.</a:t>
            </a:r>
          </a:p>
          <a:p>
            <a:pPr lvl="0"/>
            <a:r>
              <a:rPr lang="en-US" sz="1200" b="1" kern="1200" dirty="0">
                <a:solidFill>
                  <a:schemeClr val="tx1"/>
                </a:solidFill>
                <a:effectLst/>
                <a:latin typeface="+mn-lt"/>
                <a:ea typeface="+mn-ea"/>
                <a:cs typeface="+mn-cs"/>
              </a:rPr>
              <a:t>Style Requirements.</a:t>
            </a:r>
            <a:r>
              <a:rPr lang="en-US" sz="1200" kern="1200" dirty="0">
                <a:solidFill>
                  <a:schemeClr val="tx1"/>
                </a:solidFill>
                <a:effectLst/>
                <a:latin typeface="+mn-lt"/>
                <a:ea typeface="+mn-ea"/>
                <a:cs typeface="+mn-cs"/>
              </a:rPr>
              <a:t> Submitted proposals must conform to the following specifications:</a:t>
            </a:r>
            <a:endParaRPr lang="es-PR" dirty="0">
              <a:effectLst/>
            </a:endParaRPr>
          </a:p>
          <a:p>
            <a:r>
              <a:rPr lang="en-US" sz="1200" kern="1200" dirty="0">
                <a:solidFill>
                  <a:schemeClr val="tx1"/>
                </a:solidFill>
                <a:effectLst/>
                <a:latin typeface="+mn-lt"/>
                <a:ea typeface="+mn-ea"/>
                <a:cs typeface="+mn-cs"/>
              </a:rPr>
              <a:t> </a:t>
            </a:r>
            <a:endParaRPr lang="es-PR" dirty="0">
              <a:effectLst/>
            </a:endParaRPr>
          </a:p>
          <a:p>
            <a:pPr lvl="1"/>
            <a:r>
              <a:rPr lang="en-US" sz="1200" kern="1200" dirty="0">
                <a:solidFill>
                  <a:schemeClr val="tx1"/>
                </a:solidFill>
                <a:effectLst/>
                <a:latin typeface="+mn-lt"/>
                <a:ea typeface="+mn-ea"/>
                <a:cs typeface="+mn-cs"/>
              </a:rPr>
              <a:t>Paper Size:         	8 ½ x 11 (Letter)</a:t>
            </a:r>
            <a:endParaRPr lang="es-PR" dirty="0">
              <a:effectLst/>
            </a:endParaRPr>
          </a:p>
          <a:p>
            <a:pPr lvl="1"/>
            <a:r>
              <a:rPr lang="en-US" sz="1200" kern="1200" dirty="0">
                <a:solidFill>
                  <a:schemeClr val="tx1"/>
                </a:solidFill>
                <a:effectLst/>
                <a:latin typeface="+mn-lt"/>
                <a:ea typeface="+mn-ea"/>
                <a:cs typeface="+mn-cs"/>
              </a:rPr>
              <a:t>Page Limit:	Maximum 10  pages for the main body of the proposal (the cover letter, executive summary, budget, and required attachments </a:t>
            </a:r>
            <a:r>
              <a:rPr lang="en-US" sz="1200" u="sng"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count towards this 10 page limit)</a:t>
            </a:r>
            <a:endParaRPr lang="es-PR" dirty="0">
              <a:effectLst/>
            </a:endParaRPr>
          </a:p>
          <a:p>
            <a:pPr lvl="1"/>
            <a:r>
              <a:rPr lang="en-US" sz="1200" kern="1200" dirty="0">
                <a:solidFill>
                  <a:schemeClr val="tx1"/>
                </a:solidFill>
                <a:effectLst/>
                <a:latin typeface="+mn-lt"/>
                <a:ea typeface="+mn-ea"/>
                <a:cs typeface="+mn-cs"/>
              </a:rPr>
              <a:t>Font Size:		     12</a:t>
            </a:r>
            <a:endParaRPr lang="es-PR" dirty="0">
              <a:effectLst/>
            </a:endParaRPr>
          </a:p>
          <a:p>
            <a:pPr lvl="1"/>
            <a:r>
              <a:rPr lang="en-US" sz="1200" kern="1200" dirty="0">
                <a:solidFill>
                  <a:schemeClr val="tx1"/>
                </a:solidFill>
                <a:effectLst/>
                <a:latin typeface="+mn-lt"/>
                <a:ea typeface="+mn-ea"/>
                <a:cs typeface="+mn-cs"/>
              </a:rPr>
              <a:t>Font Type:		Times New Roman</a:t>
            </a:r>
            <a:endParaRPr lang="es-PR" dirty="0">
              <a:effectLst/>
            </a:endParaRPr>
          </a:p>
          <a:p>
            <a:pPr lvl="1"/>
            <a:r>
              <a:rPr lang="en-US" sz="1200" kern="1200" dirty="0">
                <a:solidFill>
                  <a:schemeClr val="tx1"/>
                </a:solidFill>
                <a:effectLst/>
                <a:latin typeface="+mn-lt"/>
                <a:ea typeface="+mn-ea"/>
                <a:cs typeface="+mn-cs"/>
              </a:rPr>
              <a:t>Margins:		Normal (1 inch)</a:t>
            </a:r>
            <a:endParaRPr lang="es-PR" dirty="0">
              <a:effectLst/>
            </a:endParaRPr>
          </a:p>
          <a:p>
            <a:r>
              <a:rPr lang="en-US" sz="1200" kern="1200" dirty="0">
                <a:solidFill>
                  <a:schemeClr val="tx1"/>
                </a:solidFill>
                <a:effectLst/>
                <a:latin typeface="+mn-lt"/>
                <a:ea typeface="+mn-ea"/>
                <a:cs typeface="+mn-cs"/>
              </a:rPr>
              <a:t>Line Spacing:	     1 ½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Pagination.  </a:t>
            </a:r>
            <a:r>
              <a:rPr lang="en-US" sz="1200" kern="1200" dirty="0">
                <a:solidFill>
                  <a:schemeClr val="tx1"/>
                </a:solidFill>
                <a:effectLst/>
                <a:latin typeface="+mn-lt"/>
                <a:ea typeface="+mn-ea"/>
                <a:cs typeface="+mn-cs"/>
              </a:rPr>
              <a:t>The proposer’s name must be displayed in the header of each page.  All pages, including the required Appendices and Forms, must be numbered in the footer.</a:t>
            </a:r>
            <a:endParaRPr lang="es-P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Declaration of Confidential Information.</a:t>
            </a:r>
            <a:r>
              <a:rPr lang="en-US" sz="1200" kern="1200" dirty="0">
                <a:solidFill>
                  <a:schemeClr val="tx1"/>
                </a:solidFill>
                <a:effectLst/>
                <a:latin typeface="+mn-lt"/>
                <a:ea typeface="+mn-ea"/>
                <a:cs typeface="+mn-cs"/>
              </a:rPr>
              <a:t>  Proposers are advised that all materials associated with this procurement are subject to the terms of the Freedom of Information Act (FOIA), the Privacy Act, and all rules, regulations and interpretations resulting from them.  If a proposer deems that certain information required by this RFP is confidential, the proposer must label such information as CONFIDENTIAL prior to submission. </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21</a:t>
            </a:fld>
            <a:endParaRPr lang="en-US"/>
          </a:p>
        </p:txBody>
      </p:sp>
    </p:spTree>
    <p:extLst>
      <p:ext uri="{BB962C8B-B14F-4D97-AF65-F5344CB8AC3E}">
        <p14:creationId xmlns:p14="http://schemas.microsoft.com/office/powerpoint/2010/main" val="1311225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Lindsay</a:t>
            </a:r>
          </a:p>
          <a:p>
            <a:endParaRPr lang="en-US" dirty="0">
              <a:cs typeface="Calibri"/>
            </a:endParaRPr>
          </a:p>
          <a:p>
            <a:r>
              <a:rPr lang="en-US" dirty="0">
                <a:cs typeface="Calibri"/>
              </a:rPr>
              <a:t>This slide is designed to help clarify the helping sections of the RFP and how they interact to help the applicant to draft a successful proposal in 10 pages.  The Vision for Success and the Evaluation table helps to put together a thoughtful, clear and succinct proposal in 10 pages.  </a:t>
            </a:r>
            <a:r>
              <a:rPr lang="en-US" dirty="0" err="1">
                <a:cs typeface="Calibri"/>
              </a:rPr>
              <a:t>lindsay</a:t>
            </a:r>
            <a:r>
              <a:rPr lang="en-US" dirty="0">
                <a:cs typeface="Calibri"/>
              </a:rPr>
              <a:t> should mention --How do these sections support and  work with the Appendix A of the CT DOL Standards guide for the apprentice ship. </a:t>
            </a:r>
          </a:p>
        </p:txBody>
      </p:sp>
      <p:sp>
        <p:nvSpPr>
          <p:cNvPr id="4" name="Slide Number Placeholder 3"/>
          <p:cNvSpPr>
            <a:spLocks noGrp="1"/>
          </p:cNvSpPr>
          <p:nvPr>
            <p:ph type="sldNum" sz="quarter" idx="5"/>
          </p:nvPr>
        </p:nvSpPr>
        <p:spPr/>
        <p:txBody>
          <a:bodyPr/>
          <a:lstStyle/>
          <a:p>
            <a:fld id="{51A9AE44-59A5-024A-83AC-F2478A4E4D0C}" type="slidenum">
              <a:rPr lang="en-US" smtClean="0"/>
              <a:t>22</a:t>
            </a:fld>
            <a:endParaRPr lang="en-US"/>
          </a:p>
        </p:txBody>
      </p:sp>
    </p:spTree>
    <p:extLst>
      <p:ext uri="{BB962C8B-B14F-4D97-AF65-F5344CB8AC3E}">
        <p14:creationId xmlns:p14="http://schemas.microsoft.com/office/powerpoint/2010/main" val="3677623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Lindsay</a:t>
            </a:r>
          </a:p>
          <a:p>
            <a:endParaRPr lang="en-US" dirty="0">
              <a:cs typeface="Calibri"/>
            </a:endParaRPr>
          </a:p>
          <a:p>
            <a:r>
              <a:rPr lang="en-US" dirty="0">
                <a:cs typeface="Calibri"/>
              </a:rPr>
              <a:t>This slide is showing a helpful checklist tool that we encourage you to use while completing your proposal.  It can be found on </a:t>
            </a:r>
            <a:r>
              <a:rPr lang="en-US">
                <a:cs typeface="Calibri"/>
              </a:rPr>
              <a:t>pages 36-37 </a:t>
            </a:r>
            <a:r>
              <a:rPr lang="en-US" dirty="0">
                <a:cs typeface="Calibri"/>
              </a:rPr>
              <a:t>of the RFP document.</a:t>
            </a:r>
          </a:p>
        </p:txBody>
      </p:sp>
      <p:sp>
        <p:nvSpPr>
          <p:cNvPr id="4" name="Slide Number Placeholder 3"/>
          <p:cNvSpPr>
            <a:spLocks noGrp="1"/>
          </p:cNvSpPr>
          <p:nvPr>
            <p:ph type="sldNum" sz="quarter" idx="5"/>
          </p:nvPr>
        </p:nvSpPr>
        <p:spPr/>
        <p:txBody>
          <a:bodyPr/>
          <a:lstStyle/>
          <a:p>
            <a:fld id="{51A9AE44-59A5-024A-83AC-F2478A4E4D0C}" type="slidenum">
              <a:rPr lang="en-US" smtClean="0"/>
              <a:t>23</a:t>
            </a:fld>
            <a:endParaRPr lang="en-US"/>
          </a:p>
        </p:txBody>
      </p:sp>
    </p:spTree>
    <p:extLst>
      <p:ext uri="{BB962C8B-B14F-4D97-AF65-F5344CB8AC3E}">
        <p14:creationId xmlns:p14="http://schemas.microsoft.com/office/powerpoint/2010/main" val="317140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24</a:t>
            </a:fld>
            <a:endParaRPr lang="en-US"/>
          </a:p>
        </p:txBody>
      </p:sp>
    </p:spTree>
    <p:extLst>
      <p:ext uri="{BB962C8B-B14F-4D97-AF65-F5344CB8AC3E}">
        <p14:creationId xmlns:p14="http://schemas.microsoft.com/office/powerpoint/2010/main" val="3438318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r>
              <a:rPr lang="en-US" dirty="0">
                <a:cs typeface="Calibri"/>
              </a:rPr>
              <a:t> --- Vision for success spells out clearly, ideal candidates have …. And the prompt section of the RFP to help applicants draft their proposal.  Highlight the program overview and program attestation; bonus question.  </a:t>
            </a:r>
          </a:p>
        </p:txBody>
      </p:sp>
      <p:sp>
        <p:nvSpPr>
          <p:cNvPr id="4" name="Slide Number Placeholder 3"/>
          <p:cNvSpPr>
            <a:spLocks noGrp="1"/>
          </p:cNvSpPr>
          <p:nvPr>
            <p:ph type="sldNum" sz="quarter" idx="5"/>
          </p:nvPr>
        </p:nvSpPr>
        <p:spPr/>
        <p:txBody>
          <a:bodyPr/>
          <a:lstStyle/>
          <a:p>
            <a:fld id="{51A9AE44-59A5-024A-83AC-F2478A4E4D0C}" type="slidenum">
              <a:rPr lang="en-US" smtClean="0"/>
              <a:t>25</a:t>
            </a:fld>
            <a:endParaRPr lang="en-US"/>
          </a:p>
        </p:txBody>
      </p:sp>
    </p:spTree>
    <p:extLst>
      <p:ext uri="{BB962C8B-B14F-4D97-AF65-F5344CB8AC3E}">
        <p14:creationId xmlns:p14="http://schemas.microsoft.com/office/powerpoint/2010/main" val="3244622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 </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26</a:t>
            </a:fld>
            <a:endParaRPr lang="en-US"/>
          </a:p>
        </p:txBody>
      </p:sp>
    </p:spTree>
    <p:extLst>
      <p:ext uri="{BB962C8B-B14F-4D97-AF65-F5344CB8AC3E}">
        <p14:creationId xmlns:p14="http://schemas.microsoft.com/office/powerpoint/2010/main" val="2429556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p:txBody>
      </p:sp>
      <p:sp>
        <p:nvSpPr>
          <p:cNvPr id="4" name="Slide Number Placeholder 3"/>
          <p:cNvSpPr>
            <a:spLocks noGrp="1"/>
          </p:cNvSpPr>
          <p:nvPr>
            <p:ph type="sldNum" sz="quarter" idx="5"/>
          </p:nvPr>
        </p:nvSpPr>
        <p:spPr/>
        <p:txBody>
          <a:bodyPr/>
          <a:lstStyle/>
          <a:p>
            <a:fld id="{51A9AE44-59A5-024A-83AC-F2478A4E4D0C}" type="slidenum">
              <a:rPr lang="en-US" smtClean="0"/>
              <a:t>27</a:t>
            </a:fld>
            <a:endParaRPr lang="en-US"/>
          </a:p>
        </p:txBody>
      </p:sp>
    </p:spTree>
    <p:extLst>
      <p:ext uri="{BB962C8B-B14F-4D97-AF65-F5344CB8AC3E}">
        <p14:creationId xmlns:p14="http://schemas.microsoft.com/office/powerpoint/2010/main" val="393558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p:txBody>
      </p:sp>
      <p:sp>
        <p:nvSpPr>
          <p:cNvPr id="4" name="Slide Number Placeholder 3"/>
          <p:cNvSpPr>
            <a:spLocks noGrp="1"/>
          </p:cNvSpPr>
          <p:nvPr>
            <p:ph type="sldNum" sz="quarter" idx="5"/>
          </p:nvPr>
        </p:nvSpPr>
        <p:spPr/>
        <p:txBody>
          <a:bodyPr/>
          <a:lstStyle/>
          <a:p>
            <a:fld id="{51A9AE44-59A5-024A-83AC-F2478A4E4D0C}" type="slidenum">
              <a:rPr lang="en-US" smtClean="0"/>
              <a:t>28</a:t>
            </a:fld>
            <a:endParaRPr lang="en-US"/>
          </a:p>
        </p:txBody>
      </p:sp>
    </p:spTree>
    <p:extLst>
      <p:ext uri="{BB962C8B-B14F-4D97-AF65-F5344CB8AC3E}">
        <p14:creationId xmlns:p14="http://schemas.microsoft.com/office/powerpoint/2010/main" val="3739943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p>
        </p:txBody>
      </p:sp>
      <p:sp>
        <p:nvSpPr>
          <p:cNvPr id="4" name="Slide Number Placeholder 3"/>
          <p:cNvSpPr>
            <a:spLocks noGrp="1"/>
          </p:cNvSpPr>
          <p:nvPr>
            <p:ph type="sldNum" sz="quarter" idx="5"/>
          </p:nvPr>
        </p:nvSpPr>
        <p:spPr/>
        <p:txBody>
          <a:bodyPr/>
          <a:lstStyle/>
          <a:p>
            <a:fld id="{51A9AE44-59A5-024A-83AC-F2478A4E4D0C}" type="slidenum">
              <a:rPr lang="en-US" smtClean="0"/>
              <a:t>29</a:t>
            </a:fld>
            <a:endParaRPr lang="en-US"/>
          </a:p>
        </p:txBody>
      </p:sp>
    </p:spTree>
    <p:extLst>
      <p:ext uri="{BB962C8B-B14F-4D97-AF65-F5344CB8AC3E}">
        <p14:creationId xmlns:p14="http://schemas.microsoft.com/office/powerpoint/2010/main" val="289703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Agenda: </a:t>
            </a:r>
            <a:r>
              <a:rPr lang="en-US" dirty="0" err="1">
                <a:cs typeface="Calibri"/>
              </a:rPr>
              <a:t>lindsay</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3</a:t>
            </a:fld>
            <a:endParaRPr lang="en-US"/>
          </a:p>
        </p:txBody>
      </p:sp>
    </p:spTree>
    <p:extLst>
      <p:ext uri="{BB962C8B-B14F-4D97-AF65-F5344CB8AC3E}">
        <p14:creationId xmlns:p14="http://schemas.microsoft.com/office/powerpoint/2010/main" val="2102222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kathleen</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30</a:t>
            </a:fld>
            <a:endParaRPr lang="en-US"/>
          </a:p>
        </p:txBody>
      </p:sp>
    </p:spTree>
    <p:extLst>
      <p:ext uri="{BB962C8B-B14F-4D97-AF65-F5344CB8AC3E}">
        <p14:creationId xmlns:p14="http://schemas.microsoft.com/office/powerpoint/2010/main" val="44614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kathleen</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31</a:t>
            </a:fld>
            <a:endParaRPr lang="en-US"/>
          </a:p>
        </p:txBody>
      </p:sp>
    </p:spTree>
    <p:extLst>
      <p:ext uri="{BB962C8B-B14F-4D97-AF65-F5344CB8AC3E}">
        <p14:creationId xmlns:p14="http://schemas.microsoft.com/office/powerpoint/2010/main" val="1941338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32</a:t>
            </a:fld>
            <a:endParaRPr lang="en-US"/>
          </a:p>
        </p:txBody>
      </p:sp>
    </p:spTree>
    <p:extLst>
      <p:ext uri="{BB962C8B-B14F-4D97-AF65-F5344CB8AC3E}">
        <p14:creationId xmlns:p14="http://schemas.microsoft.com/office/powerpoint/2010/main" val="3484360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33</a:t>
            </a:fld>
            <a:endParaRPr lang="en-US"/>
          </a:p>
        </p:txBody>
      </p:sp>
    </p:spTree>
    <p:extLst>
      <p:ext uri="{BB962C8B-B14F-4D97-AF65-F5344CB8AC3E}">
        <p14:creationId xmlns:p14="http://schemas.microsoft.com/office/powerpoint/2010/main" val="1075195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34</a:t>
            </a:fld>
            <a:endParaRPr lang="en-US"/>
          </a:p>
        </p:txBody>
      </p:sp>
    </p:spTree>
    <p:extLst>
      <p:ext uri="{BB962C8B-B14F-4D97-AF65-F5344CB8AC3E}">
        <p14:creationId xmlns:p14="http://schemas.microsoft.com/office/powerpoint/2010/main" val="4107822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Lindsay to thank everyone and encourage them to apply</a:t>
            </a:r>
          </a:p>
        </p:txBody>
      </p:sp>
      <p:sp>
        <p:nvSpPr>
          <p:cNvPr id="4" name="Slide Number Placeholder 3"/>
          <p:cNvSpPr>
            <a:spLocks noGrp="1"/>
          </p:cNvSpPr>
          <p:nvPr>
            <p:ph type="sldNum" sz="quarter" idx="5"/>
          </p:nvPr>
        </p:nvSpPr>
        <p:spPr/>
        <p:txBody>
          <a:bodyPr/>
          <a:lstStyle/>
          <a:p>
            <a:fld id="{0B71D6DF-D8C3-E34C-A80C-02218F5EC7FC}" type="slidenum">
              <a:rPr lang="en-US" smtClean="0"/>
              <a:t>35</a:t>
            </a:fld>
            <a:endParaRPr lang="en-US"/>
          </a:p>
        </p:txBody>
      </p:sp>
    </p:spTree>
    <p:extLst>
      <p:ext uri="{BB962C8B-B14F-4D97-AF65-F5344CB8AC3E}">
        <p14:creationId xmlns:p14="http://schemas.microsoft.com/office/powerpoint/2010/main" val="240446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a:t>
            </a:r>
            <a:r>
              <a:rPr lang="en-US" dirty="0" err="1">
                <a:cs typeface="Calibri"/>
              </a:rPr>
              <a:t>lindsay</a:t>
            </a:r>
            <a:endParaRPr lang="en-US" dirty="0">
              <a:cs typeface="Calibri"/>
            </a:endParaRPr>
          </a:p>
        </p:txBody>
      </p:sp>
      <p:sp>
        <p:nvSpPr>
          <p:cNvPr id="4" name="Slide Number Placeholder 3"/>
          <p:cNvSpPr>
            <a:spLocks noGrp="1"/>
          </p:cNvSpPr>
          <p:nvPr>
            <p:ph type="sldNum" sz="quarter" idx="5"/>
          </p:nvPr>
        </p:nvSpPr>
        <p:spPr/>
        <p:txBody>
          <a:bodyPr/>
          <a:lstStyle/>
          <a:p>
            <a:fld id="{51A9AE44-59A5-024A-83AC-F2478A4E4D0C}" type="slidenum">
              <a:rPr lang="en-US" smtClean="0"/>
              <a:t>4</a:t>
            </a:fld>
            <a:endParaRPr lang="en-US"/>
          </a:p>
        </p:txBody>
      </p:sp>
    </p:spTree>
    <p:extLst>
      <p:ext uri="{BB962C8B-B14F-4D97-AF65-F5344CB8AC3E}">
        <p14:creationId xmlns:p14="http://schemas.microsoft.com/office/powerpoint/2010/main" val="42918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Cathy</a:t>
            </a:r>
          </a:p>
        </p:txBody>
      </p:sp>
      <p:sp>
        <p:nvSpPr>
          <p:cNvPr id="4" name="Slide Number Placeholder 3"/>
          <p:cNvSpPr>
            <a:spLocks noGrp="1"/>
          </p:cNvSpPr>
          <p:nvPr>
            <p:ph type="sldNum" sz="quarter" idx="5"/>
          </p:nvPr>
        </p:nvSpPr>
        <p:spPr/>
        <p:txBody>
          <a:bodyPr/>
          <a:lstStyle/>
          <a:p>
            <a:fld id="{51A9AE44-59A5-024A-83AC-F2478A4E4D0C}" type="slidenum">
              <a:rPr lang="en-US" smtClean="0"/>
              <a:t>5</a:t>
            </a:fld>
            <a:endParaRPr lang="en-US"/>
          </a:p>
        </p:txBody>
      </p:sp>
    </p:spTree>
    <p:extLst>
      <p:ext uri="{BB962C8B-B14F-4D97-AF65-F5344CB8AC3E}">
        <p14:creationId xmlns:p14="http://schemas.microsoft.com/office/powerpoint/2010/main" val="3171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err="1"/>
              <a:t>kathleen</a:t>
            </a:r>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6</a:t>
            </a:fld>
            <a:endParaRPr lang="en-US"/>
          </a:p>
        </p:txBody>
      </p:sp>
    </p:spTree>
    <p:extLst>
      <p:ext uri="{BB962C8B-B14F-4D97-AF65-F5344CB8AC3E}">
        <p14:creationId xmlns:p14="http://schemas.microsoft.com/office/powerpoint/2010/main" val="3670343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t>Speaker Kathleen </a:t>
            </a:r>
          </a:p>
        </p:txBody>
      </p:sp>
      <p:sp>
        <p:nvSpPr>
          <p:cNvPr id="4" name="Slide Number Placeholder 3"/>
          <p:cNvSpPr>
            <a:spLocks noGrp="1"/>
          </p:cNvSpPr>
          <p:nvPr>
            <p:ph type="sldNum" sz="quarter" idx="5"/>
          </p:nvPr>
        </p:nvSpPr>
        <p:spPr/>
        <p:txBody>
          <a:bodyPr/>
          <a:lstStyle/>
          <a:p>
            <a:fld id="{51A9AE44-59A5-024A-83AC-F2478A4E4D0C}" type="slidenum">
              <a:rPr lang="en-US" smtClean="0"/>
              <a:t>7</a:t>
            </a:fld>
            <a:endParaRPr lang="en-US"/>
          </a:p>
        </p:txBody>
      </p:sp>
    </p:spTree>
    <p:extLst>
      <p:ext uri="{BB962C8B-B14F-4D97-AF65-F5344CB8AC3E}">
        <p14:creationId xmlns:p14="http://schemas.microsoft.com/office/powerpoint/2010/main" val="405716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cs typeface="Calibri"/>
              </a:rPr>
              <a:t>Speaker: Kathleen</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8</a:t>
            </a:fld>
            <a:endParaRPr lang="en-US"/>
          </a:p>
        </p:txBody>
      </p:sp>
    </p:spTree>
    <p:extLst>
      <p:ext uri="{BB962C8B-B14F-4D97-AF65-F5344CB8AC3E}">
        <p14:creationId xmlns:p14="http://schemas.microsoft.com/office/powerpoint/2010/main" val="142114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Kathleen </a:t>
            </a:r>
            <a:endParaRPr lang="en-US" dirty="0"/>
          </a:p>
        </p:txBody>
      </p:sp>
      <p:sp>
        <p:nvSpPr>
          <p:cNvPr id="4" name="Slide Number Placeholder 3"/>
          <p:cNvSpPr>
            <a:spLocks noGrp="1"/>
          </p:cNvSpPr>
          <p:nvPr>
            <p:ph type="sldNum" sz="quarter" idx="5"/>
          </p:nvPr>
        </p:nvSpPr>
        <p:spPr/>
        <p:txBody>
          <a:bodyPr/>
          <a:lstStyle/>
          <a:p>
            <a:fld id="{51A9AE44-59A5-024A-83AC-F2478A4E4D0C}" type="slidenum">
              <a:rPr lang="en-US" smtClean="0"/>
              <a:t>9</a:t>
            </a:fld>
            <a:endParaRPr lang="en-US"/>
          </a:p>
        </p:txBody>
      </p:sp>
    </p:spTree>
    <p:extLst>
      <p:ext uri="{BB962C8B-B14F-4D97-AF65-F5344CB8AC3E}">
        <p14:creationId xmlns:p14="http://schemas.microsoft.com/office/powerpoint/2010/main" val="946963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3271E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62C02F-B719-D8C5-4659-89A242E9103C}"/>
              </a:ext>
            </a:extLst>
          </p:cNvPr>
          <p:cNvSpPr>
            <a:spLocks noGrp="1"/>
          </p:cNvSpPr>
          <p:nvPr>
            <p:ph type="title" hasCustomPrompt="1"/>
          </p:nvPr>
        </p:nvSpPr>
        <p:spPr>
          <a:xfrm>
            <a:off x="1390660" y="1929393"/>
            <a:ext cx="6362679" cy="995093"/>
          </a:xfrm>
          <a:prstGeom prst="rect">
            <a:avLst/>
          </a:prstGeom>
        </p:spPr>
        <p:txBody>
          <a:bodyPr>
            <a:noAutofit/>
          </a:bodyPr>
          <a:lstStyle>
            <a:lvl1pPr algn="ctr">
              <a:defRPr sz="5800" b="1" i="0" baseline="0">
                <a:solidFill>
                  <a:schemeClr val="bg1"/>
                </a:solidFill>
                <a:latin typeface="Poppins" pitchFamily="2" charset="77"/>
                <a:cs typeface="Poppins" pitchFamily="2" charset="77"/>
              </a:defRPr>
            </a:lvl1pPr>
          </a:lstStyle>
          <a:p>
            <a:r>
              <a:rPr lang="en-US"/>
              <a:t>Header</a:t>
            </a:r>
          </a:p>
        </p:txBody>
      </p:sp>
      <p:sp>
        <p:nvSpPr>
          <p:cNvPr id="9" name="Text Placeholder 2">
            <a:extLst>
              <a:ext uri="{FF2B5EF4-FFF2-40B4-BE49-F238E27FC236}">
                <a16:creationId xmlns:a16="http://schemas.microsoft.com/office/drawing/2014/main" id="{830AE76B-785D-8DD1-9205-34757420DDCB}"/>
              </a:ext>
            </a:extLst>
          </p:cNvPr>
          <p:cNvSpPr>
            <a:spLocks noGrp="1"/>
          </p:cNvSpPr>
          <p:nvPr>
            <p:ph type="body" idx="1" hasCustomPrompt="1"/>
          </p:nvPr>
        </p:nvSpPr>
        <p:spPr>
          <a:xfrm>
            <a:off x="1399298" y="2963932"/>
            <a:ext cx="6362679" cy="560069"/>
          </a:xfrm>
          <a:prstGeom prst="rect">
            <a:avLst/>
          </a:prstGeom>
        </p:spPr>
        <p:txBody>
          <a:bodyPr>
            <a:normAutofit/>
          </a:bodyPr>
          <a:lstStyle>
            <a:lvl1pPr marL="0" indent="0" algn="ctr">
              <a:buNone/>
              <a:defRPr sz="3600" b="0" i="0" baseline="0">
                <a:solidFill>
                  <a:schemeClr val="bg1"/>
                </a:solidFill>
                <a:latin typeface="Poppins" pitchFamily="2" charset="77"/>
                <a:cs typeface="Poppi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Title Sub Header</a:t>
            </a:r>
          </a:p>
        </p:txBody>
      </p:sp>
      <p:sp>
        <p:nvSpPr>
          <p:cNvPr id="4" name="Rectangle 3">
            <a:extLst>
              <a:ext uri="{FF2B5EF4-FFF2-40B4-BE49-F238E27FC236}">
                <a16:creationId xmlns:a16="http://schemas.microsoft.com/office/drawing/2014/main" id="{CA83A746-4138-585D-F435-30737481BAB7}"/>
              </a:ext>
            </a:extLst>
          </p:cNvPr>
          <p:cNvSpPr/>
          <p:nvPr userDrawn="1"/>
        </p:nvSpPr>
        <p:spPr>
          <a:xfrm>
            <a:off x="1390660" y="1619207"/>
            <a:ext cx="6449834"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562C1F-5CF9-EE64-0EA4-D744B372DC1C}"/>
              </a:ext>
            </a:extLst>
          </p:cNvPr>
          <p:cNvPicPr>
            <a:picLocks noChangeAspect="1"/>
          </p:cNvPicPr>
          <p:nvPr userDrawn="1"/>
        </p:nvPicPr>
        <p:blipFill>
          <a:blip r:embed="rId2"/>
          <a:stretch>
            <a:fillRect/>
          </a:stretch>
        </p:blipFill>
        <p:spPr>
          <a:xfrm>
            <a:off x="172672" y="4617311"/>
            <a:ext cx="396270" cy="400485"/>
          </a:xfrm>
          <a:prstGeom prst="rect">
            <a:avLst/>
          </a:prstGeom>
        </p:spPr>
      </p:pic>
      <p:sp>
        <p:nvSpPr>
          <p:cNvPr id="7" name="Google Shape;81;p15">
            <a:extLst>
              <a:ext uri="{FF2B5EF4-FFF2-40B4-BE49-F238E27FC236}">
                <a16:creationId xmlns:a16="http://schemas.microsoft.com/office/drawing/2014/main" id="{2E3E4DBD-9CE6-4193-5A14-BB0BB997BBB9}"/>
              </a:ext>
            </a:extLst>
          </p:cNvPr>
          <p:cNvSpPr txBox="1"/>
          <p:nvPr userDrawn="1"/>
        </p:nvSpPr>
        <p:spPr>
          <a:xfrm>
            <a:off x="741614" y="4702297"/>
            <a:ext cx="2435219" cy="230512"/>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400" b="1">
                <a:solidFill>
                  <a:schemeClr val="bg1"/>
                </a:solidFill>
                <a:latin typeface="Poppins SemiBold" pitchFamily="2" charset="77"/>
                <a:ea typeface="Montserrat"/>
                <a:cs typeface="Poppins SemiBold" pitchFamily="2" charset="77"/>
                <a:sym typeface="Montserrat"/>
              </a:rPr>
              <a:t>Office of Early Childhood</a:t>
            </a:r>
            <a:endParaRPr sz="1400" b="1">
              <a:solidFill>
                <a:schemeClr val="bg1"/>
              </a:solidFill>
              <a:latin typeface="Poppins SemiBold" pitchFamily="2" charset="77"/>
              <a:ea typeface="Montserrat"/>
              <a:cs typeface="Poppins SemiBold" pitchFamily="2" charset="77"/>
              <a:sym typeface="Montserrat"/>
            </a:endParaRPr>
          </a:p>
        </p:txBody>
      </p:sp>
    </p:spTree>
    <p:extLst>
      <p:ext uri="{BB962C8B-B14F-4D97-AF65-F5344CB8AC3E}">
        <p14:creationId xmlns:p14="http://schemas.microsoft.com/office/powerpoint/2010/main" val="257732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A975F0-C422-EBFA-AE89-8CA66730A61B}"/>
              </a:ext>
            </a:extLst>
          </p:cNvPr>
          <p:cNvSpPr>
            <a:spLocks noGrp="1"/>
          </p:cNvSpPr>
          <p:nvPr>
            <p:ph type="title" hasCustomPrompt="1"/>
          </p:nvPr>
        </p:nvSpPr>
        <p:spPr>
          <a:xfrm>
            <a:off x="364567" y="641337"/>
            <a:ext cx="3547033" cy="304287"/>
          </a:xfrm>
          <a:prstGeom prst="rect">
            <a:avLst/>
          </a:prstGeom>
        </p:spPr>
        <p:txBody>
          <a:bodyPr lIns="0">
            <a:noAutofit/>
          </a:bodyPr>
          <a:lstStyle>
            <a:lvl1pPr>
              <a:defRPr sz="2100" b="1" i="0" baseline="0">
                <a:solidFill>
                  <a:schemeClr val="tx1"/>
                </a:solidFill>
                <a:latin typeface="Poppins" pitchFamily="2" charset="77"/>
                <a:cs typeface="Poppins" pitchFamily="2" charset="77"/>
              </a:defRPr>
            </a:lvl1pPr>
          </a:lstStyle>
          <a:p>
            <a:r>
              <a:rPr lang="en-US"/>
              <a:t>Slide Header</a:t>
            </a:r>
          </a:p>
        </p:txBody>
      </p:sp>
      <p:sp>
        <p:nvSpPr>
          <p:cNvPr id="9" name="Google Shape;76;p15">
            <a:extLst>
              <a:ext uri="{FF2B5EF4-FFF2-40B4-BE49-F238E27FC236}">
                <a16:creationId xmlns:a16="http://schemas.microsoft.com/office/drawing/2014/main" id="{364023F0-A9CE-2EC2-52F4-483DB2981B1D}"/>
              </a:ext>
            </a:extLst>
          </p:cNvPr>
          <p:cNvSpPr/>
          <p:nvPr userDrawn="1"/>
        </p:nvSpPr>
        <p:spPr>
          <a:xfrm>
            <a:off x="0" y="4660850"/>
            <a:ext cx="9151200" cy="482650"/>
          </a:xfrm>
          <a:prstGeom prst="rect">
            <a:avLst/>
          </a:prstGeom>
          <a:solidFill>
            <a:srgbClr val="327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271E7"/>
              </a:solidFill>
            </a:endParaRPr>
          </a:p>
        </p:txBody>
      </p:sp>
      <p:pic>
        <p:nvPicPr>
          <p:cNvPr id="11" name="Picture 10">
            <a:extLst>
              <a:ext uri="{FF2B5EF4-FFF2-40B4-BE49-F238E27FC236}">
                <a16:creationId xmlns:a16="http://schemas.microsoft.com/office/drawing/2014/main" id="{9B1B6FA5-370A-8926-0B3A-5E965983E410}"/>
              </a:ext>
            </a:extLst>
          </p:cNvPr>
          <p:cNvPicPr>
            <a:picLocks noChangeAspect="1"/>
          </p:cNvPicPr>
          <p:nvPr userDrawn="1"/>
        </p:nvPicPr>
        <p:blipFill>
          <a:blip r:embed="rId2"/>
          <a:stretch>
            <a:fillRect/>
          </a:stretch>
        </p:blipFill>
        <p:spPr>
          <a:xfrm>
            <a:off x="172672" y="4758113"/>
            <a:ext cx="280552" cy="283536"/>
          </a:xfrm>
          <a:prstGeom prst="rect">
            <a:avLst/>
          </a:prstGeom>
        </p:spPr>
      </p:pic>
      <p:sp>
        <p:nvSpPr>
          <p:cNvPr id="12" name="Google Shape;81;p15">
            <a:extLst>
              <a:ext uri="{FF2B5EF4-FFF2-40B4-BE49-F238E27FC236}">
                <a16:creationId xmlns:a16="http://schemas.microsoft.com/office/drawing/2014/main" id="{668059E1-AFA1-414E-560D-4B95C811DDFE}"/>
              </a:ext>
            </a:extLst>
          </p:cNvPr>
          <p:cNvSpPr txBox="1"/>
          <p:nvPr userDrawn="1"/>
        </p:nvSpPr>
        <p:spPr>
          <a:xfrm>
            <a:off x="598464" y="4801072"/>
            <a:ext cx="2398213" cy="197618"/>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200" b="1">
                <a:solidFill>
                  <a:schemeClr val="bg1"/>
                </a:solidFill>
                <a:latin typeface="Poppins SemiBold" pitchFamily="2" charset="77"/>
                <a:ea typeface="Montserrat"/>
                <a:cs typeface="Poppins SemiBold" pitchFamily="2" charset="77"/>
                <a:sym typeface="Montserrat"/>
              </a:rPr>
              <a:t>Office of Early Childhood</a:t>
            </a:r>
            <a:endParaRPr sz="1200" b="1">
              <a:solidFill>
                <a:schemeClr val="bg1"/>
              </a:solidFill>
              <a:latin typeface="Poppins SemiBold" pitchFamily="2" charset="77"/>
              <a:ea typeface="Montserrat"/>
              <a:cs typeface="Poppins SemiBold" pitchFamily="2" charset="77"/>
              <a:sym typeface="Montserrat"/>
            </a:endParaRPr>
          </a:p>
        </p:txBody>
      </p:sp>
      <p:sp>
        <p:nvSpPr>
          <p:cNvPr id="13" name="Google Shape;80;p15">
            <a:extLst>
              <a:ext uri="{FF2B5EF4-FFF2-40B4-BE49-F238E27FC236}">
                <a16:creationId xmlns:a16="http://schemas.microsoft.com/office/drawing/2014/main" id="{8295ED1A-75F7-4CB2-14F9-B2883B87EA9A}"/>
              </a:ext>
            </a:extLst>
          </p:cNvPr>
          <p:cNvSpPr/>
          <p:nvPr userDrawn="1"/>
        </p:nvSpPr>
        <p:spPr>
          <a:xfrm rot="-5400000" flipH="1">
            <a:off x="7319050" y="0"/>
            <a:ext cx="1824900" cy="1824900"/>
          </a:xfrm>
          <a:prstGeom prst="rtTriangle">
            <a:avLst/>
          </a:prstGeom>
          <a:solidFill>
            <a:srgbClr val="327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271E7"/>
              </a:solidFill>
            </a:endParaRPr>
          </a:p>
        </p:txBody>
      </p:sp>
      <p:sp>
        <p:nvSpPr>
          <p:cNvPr id="14" name="Google Shape;82;p15">
            <a:extLst>
              <a:ext uri="{FF2B5EF4-FFF2-40B4-BE49-F238E27FC236}">
                <a16:creationId xmlns:a16="http://schemas.microsoft.com/office/drawing/2014/main" id="{31AE67D2-C54D-4C03-4F84-3101A726E4C7}"/>
              </a:ext>
            </a:extLst>
          </p:cNvPr>
          <p:cNvSpPr/>
          <p:nvPr userDrawn="1"/>
        </p:nvSpPr>
        <p:spPr>
          <a:xfrm>
            <a:off x="349625" y="1047475"/>
            <a:ext cx="3829200" cy="35400"/>
          </a:xfrm>
          <a:prstGeom prst="rect">
            <a:avLst/>
          </a:prstGeom>
          <a:solidFill>
            <a:srgbClr val="327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271E7"/>
              </a:solidFill>
            </a:endParaRPr>
          </a:p>
        </p:txBody>
      </p:sp>
      <p:sp>
        <p:nvSpPr>
          <p:cNvPr id="16" name="Text Placeholder 15">
            <a:extLst>
              <a:ext uri="{FF2B5EF4-FFF2-40B4-BE49-F238E27FC236}">
                <a16:creationId xmlns:a16="http://schemas.microsoft.com/office/drawing/2014/main" id="{471B45FC-64BE-9D95-F714-6BCD9FD679CD}"/>
              </a:ext>
            </a:extLst>
          </p:cNvPr>
          <p:cNvSpPr>
            <a:spLocks noGrp="1"/>
          </p:cNvSpPr>
          <p:nvPr>
            <p:ph type="body" sz="quarter" idx="10" hasCustomPrompt="1"/>
          </p:nvPr>
        </p:nvSpPr>
        <p:spPr>
          <a:xfrm>
            <a:off x="598464" y="1482224"/>
            <a:ext cx="7144248" cy="2521350"/>
          </a:xfrm>
          <a:prstGeom prst="rect">
            <a:avLst/>
          </a:prstGeom>
        </p:spPr>
        <p:txBody>
          <a:bodyPr/>
          <a:lstStyle>
            <a:lvl1pPr marL="0" indent="0">
              <a:lnSpc>
                <a:spcPct val="100000"/>
              </a:lnSpc>
              <a:buNone/>
              <a:defRPr sz="1100" b="0" i="0">
                <a:latin typeface="Poppins" pitchFamily="2" charset="77"/>
                <a:cs typeface="Poppins" pitchFamily="2" charset="77"/>
              </a:defRPr>
            </a:lvl1pPr>
          </a:lstStyle>
          <a:p>
            <a:pPr marL="0" lvl="0" indent="0" algn="l" rtl="0">
              <a:lnSpc>
                <a:spcPct val="106999"/>
              </a:lnSpc>
              <a:spcBef>
                <a:spcPts val="0"/>
              </a:spcBef>
              <a:spcAft>
                <a:spcPts val="0"/>
              </a:spcAft>
              <a:buNone/>
            </a:pPr>
            <a:r>
              <a:rPr lang="en-US" sz="1100">
                <a:solidFill>
                  <a:schemeClr val="dk1"/>
                </a:solidFill>
                <a:latin typeface="Poppins" pitchFamily="2" charset="77"/>
                <a:ea typeface="Montserrat"/>
                <a:cs typeface="Poppins" pitchFamily="2" charset="77"/>
                <a:sym typeface="Montserrat"/>
              </a:rPr>
              <a:t>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consectetuer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adipiscing</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elit</a:t>
            </a:r>
            <a:r>
              <a:rPr lang="en-US" sz="1100">
                <a:solidFill>
                  <a:schemeClr val="dk1"/>
                </a:solidFill>
                <a:latin typeface="Poppins" pitchFamily="2" charset="77"/>
                <a:ea typeface="Montserrat"/>
                <a:cs typeface="Poppins" pitchFamily="2" charset="77"/>
                <a:sym typeface="Montserrat"/>
              </a:rPr>
              <a:t>, sed diam </a:t>
            </a:r>
            <a:r>
              <a:rPr lang="en-US" sz="1100" err="1">
                <a:solidFill>
                  <a:schemeClr val="dk1"/>
                </a:solidFill>
                <a:latin typeface="Poppins" pitchFamily="2" charset="77"/>
                <a:ea typeface="Montserrat"/>
                <a:cs typeface="Poppins" pitchFamily="2" charset="77"/>
                <a:sym typeface="Montserrat"/>
              </a:rPr>
              <a:t>nonummy</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nibh</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euismod</a:t>
            </a:r>
            <a:r>
              <a:rPr lang="en-US" sz="1100">
                <a:solidFill>
                  <a:schemeClr val="dk1"/>
                </a:solidFill>
                <a:latin typeface="Poppins" pitchFamily="2" charset="77"/>
                <a:ea typeface="Montserrat"/>
                <a:cs typeface="Poppins" pitchFamily="2" charset="77"/>
                <a:sym typeface="Montserrat"/>
              </a:rPr>
              <a:t> tincidunt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laoreet</a:t>
            </a:r>
            <a:r>
              <a:rPr lang="en-US" sz="1100">
                <a:solidFill>
                  <a:schemeClr val="dk1"/>
                </a:solidFill>
                <a:latin typeface="Poppins" pitchFamily="2" charset="77"/>
                <a:ea typeface="Montserrat"/>
                <a:cs typeface="Poppins" pitchFamily="2" charset="77"/>
                <a:sym typeface="Montserrat"/>
              </a:rPr>
              <a:t> dolore magna </a:t>
            </a:r>
            <a:r>
              <a:rPr lang="en-US" sz="1100" err="1">
                <a:solidFill>
                  <a:schemeClr val="dk1"/>
                </a:solidFill>
                <a:latin typeface="Poppins" pitchFamily="2" charset="77"/>
                <a:ea typeface="Montserrat"/>
                <a:cs typeface="Poppins" pitchFamily="2" charset="77"/>
                <a:sym typeface="Montserrat"/>
              </a:rPr>
              <a:t>aliquam</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erat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volutpat</a:t>
            </a:r>
            <a:r>
              <a:rPr lang="en-US" sz="1100">
                <a:solidFill>
                  <a:schemeClr val="dk1"/>
                </a:solidFill>
                <a:latin typeface="Poppins" pitchFamily="2" charset="77"/>
                <a:ea typeface="Montserrat"/>
                <a:cs typeface="Poppins" pitchFamily="2" charset="77"/>
                <a:sym typeface="Montserrat"/>
              </a:rPr>
              <a:t>. Ut </a:t>
            </a:r>
            <a:r>
              <a:rPr lang="en-US" sz="1100" err="1">
                <a:solidFill>
                  <a:schemeClr val="dk1"/>
                </a:solidFill>
                <a:latin typeface="Poppins" pitchFamily="2" charset="77"/>
                <a:ea typeface="Montserrat"/>
                <a:cs typeface="Poppins" pitchFamily="2" charset="77"/>
                <a:sym typeface="Montserrat"/>
              </a:rPr>
              <a:t>wisi</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enim</a:t>
            </a:r>
            <a:r>
              <a:rPr lang="en-US" sz="1100">
                <a:solidFill>
                  <a:schemeClr val="dk1"/>
                </a:solidFill>
                <a:latin typeface="Poppins" pitchFamily="2" charset="77"/>
                <a:ea typeface="Montserrat"/>
                <a:cs typeface="Poppins" pitchFamily="2" charset="77"/>
                <a:sym typeface="Montserrat"/>
              </a:rPr>
              <a:t> ad minim </a:t>
            </a:r>
            <a:r>
              <a:rPr lang="en-US" sz="1100" err="1">
                <a:solidFill>
                  <a:schemeClr val="dk1"/>
                </a:solidFill>
                <a:latin typeface="Poppins" pitchFamily="2" charset="77"/>
                <a:ea typeface="Montserrat"/>
                <a:cs typeface="Poppins" pitchFamily="2" charset="77"/>
                <a:sym typeface="Montserrat"/>
              </a:rPr>
              <a:t>veniam</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quis</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nostrud</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exerci</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tation</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ullamcorper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suscipit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lobortis</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nisl</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aliquip</a:t>
            </a:r>
            <a:r>
              <a:rPr lang="en-US" sz="1100">
                <a:solidFill>
                  <a:schemeClr val="dk1"/>
                </a:solidFill>
                <a:latin typeface="Poppins" pitchFamily="2" charset="77"/>
                <a:ea typeface="Montserrat"/>
                <a:cs typeface="Poppins" pitchFamily="2" charset="77"/>
                <a:sym typeface="Montserrat"/>
              </a:rPr>
              <a:t> ex </a:t>
            </a:r>
            <a:r>
              <a:rPr lang="en-US" sz="1100" err="1">
                <a:solidFill>
                  <a:schemeClr val="dk1"/>
                </a:solidFill>
                <a:latin typeface="Poppins" pitchFamily="2" charset="77"/>
                <a:ea typeface="Montserrat"/>
                <a:cs typeface="Poppins" pitchFamily="2" charset="77"/>
                <a:sym typeface="Montserrat"/>
              </a:rPr>
              <a:t>ea</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commodo</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consequat</a:t>
            </a:r>
            <a:r>
              <a:rPr lang="en-US" sz="1100">
                <a:solidFill>
                  <a:schemeClr val="dk1"/>
                </a:solidFill>
                <a:latin typeface="Poppins" pitchFamily="2" charset="77"/>
                <a:ea typeface="Montserrat"/>
                <a:cs typeface="Poppins" pitchFamily="2" charset="77"/>
                <a:sym typeface="Montserrat"/>
              </a:rPr>
              <a:t>.</a:t>
            </a:r>
          </a:p>
          <a:p>
            <a:pPr marL="0" lvl="0" indent="0" algn="l" rtl="0">
              <a:lnSpc>
                <a:spcPct val="106999"/>
              </a:lnSpc>
              <a:spcBef>
                <a:spcPts val="0"/>
              </a:spcBef>
              <a:spcAft>
                <a:spcPts val="0"/>
              </a:spcAft>
              <a:buNone/>
            </a:pPr>
            <a:endParaRPr lang="en-US" sz="1100" b="1">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en-US" sz="1100" b="1" err="1">
                <a:solidFill>
                  <a:schemeClr val="dk1"/>
                </a:solidFill>
                <a:latin typeface="Poppins" pitchFamily="2" charset="77"/>
                <a:ea typeface="Montserrat"/>
                <a:cs typeface="Poppins" pitchFamily="2" charset="77"/>
                <a:sym typeface="Montserrat"/>
              </a:rPr>
              <a:t>Subheadline</a:t>
            </a:r>
            <a:r>
              <a:rPr lang="en-US" sz="1100" b="1">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a:solidFill>
                  <a:schemeClr val="dk1"/>
                </a:solidFill>
                <a:latin typeface="Poppins" pitchFamily="2" charset="77"/>
                <a:ea typeface="Montserrat"/>
                <a:cs typeface="Poppins" pitchFamily="2" charset="77"/>
                <a:sym typeface="Montserrat"/>
              </a:rPr>
              <a:t>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a:solidFill>
                  <a:schemeClr val="dk1"/>
                </a:solidFill>
                <a:latin typeface="Poppins" pitchFamily="2" charset="77"/>
                <a:ea typeface="Montserrat"/>
                <a:cs typeface="Poppins" pitchFamily="2" charset="77"/>
                <a:sym typeface="Montserrat"/>
              </a:rPr>
              <a:t>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a:solidFill>
                  <a:schemeClr val="dk1"/>
                </a:solidFill>
                <a:latin typeface="Poppins" pitchFamily="2" charset="77"/>
                <a:ea typeface="Montserrat"/>
                <a:cs typeface="Poppins" pitchFamily="2" charset="77"/>
                <a:sym typeface="Montserrat"/>
              </a:rPr>
              <a:t>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a:solidFill>
                  <a:schemeClr val="dk1"/>
                </a:solidFill>
                <a:latin typeface="Poppins" pitchFamily="2" charset="77"/>
                <a:ea typeface="Montserrat"/>
                <a:cs typeface="Poppins" pitchFamily="2" charset="77"/>
                <a:sym typeface="Montserrat"/>
              </a:rPr>
              <a:t>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p>
        </p:txBody>
      </p:sp>
    </p:spTree>
    <p:extLst>
      <p:ext uri="{BB962C8B-B14F-4D97-AF65-F5344CB8AC3E}">
        <p14:creationId xmlns:p14="http://schemas.microsoft.com/office/powerpoint/2010/main" val="332927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A975F0-C422-EBFA-AE89-8CA66730A61B}"/>
              </a:ext>
            </a:extLst>
          </p:cNvPr>
          <p:cNvSpPr>
            <a:spLocks noGrp="1"/>
          </p:cNvSpPr>
          <p:nvPr>
            <p:ph type="title" hasCustomPrompt="1"/>
          </p:nvPr>
        </p:nvSpPr>
        <p:spPr>
          <a:xfrm>
            <a:off x="364567" y="641337"/>
            <a:ext cx="3547033" cy="304287"/>
          </a:xfrm>
          <a:prstGeom prst="rect">
            <a:avLst/>
          </a:prstGeom>
        </p:spPr>
        <p:txBody>
          <a:bodyPr lIns="0">
            <a:noAutofit/>
          </a:bodyPr>
          <a:lstStyle>
            <a:lvl1pPr>
              <a:defRPr sz="2100" b="1" i="0" baseline="0">
                <a:solidFill>
                  <a:schemeClr val="tx1"/>
                </a:solidFill>
                <a:latin typeface="Poppins" pitchFamily="2" charset="77"/>
                <a:cs typeface="Poppins" pitchFamily="2" charset="77"/>
              </a:defRPr>
            </a:lvl1pPr>
          </a:lstStyle>
          <a:p>
            <a:r>
              <a:rPr lang="en-US"/>
              <a:t>Slide Header</a:t>
            </a:r>
          </a:p>
        </p:txBody>
      </p:sp>
      <p:sp>
        <p:nvSpPr>
          <p:cNvPr id="9" name="Google Shape;76;p15">
            <a:extLst>
              <a:ext uri="{FF2B5EF4-FFF2-40B4-BE49-F238E27FC236}">
                <a16:creationId xmlns:a16="http://schemas.microsoft.com/office/drawing/2014/main" id="{364023F0-A9CE-2EC2-52F4-483DB2981B1D}"/>
              </a:ext>
            </a:extLst>
          </p:cNvPr>
          <p:cNvSpPr/>
          <p:nvPr userDrawn="1"/>
        </p:nvSpPr>
        <p:spPr>
          <a:xfrm>
            <a:off x="0" y="4660850"/>
            <a:ext cx="9151200" cy="482650"/>
          </a:xfrm>
          <a:prstGeom prst="rect">
            <a:avLst/>
          </a:prstGeom>
          <a:solidFill>
            <a:srgbClr val="327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 name="Picture 10">
            <a:extLst>
              <a:ext uri="{FF2B5EF4-FFF2-40B4-BE49-F238E27FC236}">
                <a16:creationId xmlns:a16="http://schemas.microsoft.com/office/drawing/2014/main" id="{9B1B6FA5-370A-8926-0B3A-5E965983E410}"/>
              </a:ext>
            </a:extLst>
          </p:cNvPr>
          <p:cNvPicPr>
            <a:picLocks noChangeAspect="1"/>
          </p:cNvPicPr>
          <p:nvPr userDrawn="1"/>
        </p:nvPicPr>
        <p:blipFill>
          <a:blip r:embed="rId2"/>
          <a:stretch>
            <a:fillRect/>
          </a:stretch>
        </p:blipFill>
        <p:spPr>
          <a:xfrm>
            <a:off x="172672" y="4758113"/>
            <a:ext cx="280552" cy="283536"/>
          </a:xfrm>
          <a:prstGeom prst="rect">
            <a:avLst/>
          </a:prstGeom>
        </p:spPr>
      </p:pic>
      <p:sp>
        <p:nvSpPr>
          <p:cNvPr id="12" name="Google Shape;81;p15">
            <a:extLst>
              <a:ext uri="{FF2B5EF4-FFF2-40B4-BE49-F238E27FC236}">
                <a16:creationId xmlns:a16="http://schemas.microsoft.com/office/drawing/2014/main" id="{668059E1-AFA1-414E-560D-4B95C811DDFE}"/>
              </a:ext>
            </a:extLst>
          </p:cNvPr>
          <p:cNvSpPr txBox="1"/>
          <p:nvPr userDrawn="1"/>
        </p:nvSpPr>
        <p:spPr>
          <a:xfrm>
            <a:off x="598464" y="4801072"/>
            <a:ext cx="2398213" cy="197618"/>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200" b="1">
                <a:solidFill>
                  <a:schemeClr val="bg1"/>
                </a:solidFill>
                <a:latin typeface="Poppins SemiBold" pitchFamily="2" charset="77"/>
                <a:ea typeface="Montserrat"/>
                <a:cs typeface="Poppins SemiBold" pitchFamily="2" charset="77"/>
                <a:sym typeface="Montserrat"/>
              </a:rPr>
              <a:t>Office of Early Childhood</a:t>
            </a:r>
            <a:endParaRPr sz="1200" b="1">
              <a:solidFill>
                <a:schemeClr val="bg1"/>
              </a:solidFill>
              <a:latin typeface="Poppins SemiBold" pitchFamily="2" charset="77"/>
              <a:ea typeface="Montserrat"/>
              <a:cs typeface="Poppins SemiBold" pitchFamily="2" charset="77"/>
              <a:sym typeface="Montserrat"/>
            </a:endParaRPr>
          </a:p>
        </p:txBody>
      </p:sp>
      <p:sp>
        <p:nvSpPr>
          <p:cNvPr id="13" name="Google Shape;80;p15">
            <a:extLst>
              <a:ext uri="{FF2B5EF4-FFF2-40B4-BE49-F238E27FC236}">
                <a16:creationId xmlns:a16="http://schemas.microsoft.com/office/drawing/2014/main" id="{8295ED1A-75F7-4CB2-14F9-B2883B87EA9A}"/>
              </a:ext>
            </a:extLst>
          </p:cNvPr>
          <p:cNvSpPr/>
          <p:nvPr userDrawn="1"/>
        </p:nvSpPr>
        <p:spPr>
          <a:xfrm rot="-5400000" flipH="1">
            <a:off x="7319050" y="0"/>
            <a:ext cx="1824900" cy="1824900"/>
          </a:xfrm>
          <a:prstGeom prst="rtTriangle">
            <a:avLst/>
          </a:prstGeom>
          <a:solidFill>
            <a:srgbClr val="327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82;p15">
            <a:extLst>
              <a:ext uri="{FF2B5EF4-FFF2-40B4-BE49-F238E27FC236}">
                <a16:creationId xmlns:a16="http://schemas.microsoft.com/office/drawing/2014/main" id="{31AE67D2-C54D-4C03-4F84-3101A726E4C7}"/>
              </a:ext>
            </a:extLst>
          </p:cNvPr>
          <p:cNvSpPr/>
          <p:nvPr userDrawn="1"/>
        </p:nvSpPr>
        <p:spPr>
          <a:xfrm>
            <a:off x="349625" y="1047475"/>
            <a:ext cx="3829200" cy="35400"/>
          </a:xfrm>
          <a:prstGeom prst="rect">
            <a:avLst/>
          </a:prstGeom>
          <a:solidFill>
            <a:srgbClr val="327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BBADE"/>
              </a:solidFill>
            </a:endParaRPr>
          </a:p>
        </p:txBody>
      </p:sp>
      <p:sp>
        <p:nvSpPr>
          <p:cNvPr id="16" name="Text Placeholder 15">
            <a:extLst>
              <a:ext uri="{FF2B5EF4-FFF2-40B4-BE49-F238E27FC236}">
                <a16:creationId xmlns:a16="http://schemas.microsoft.com/office/drawing/2014/main" id="{471B45FC-64BE-9D95-F714-6BCD9FD679CD}"/>
              </a:ext>
            </a:extLst>
          </p:cNvPr>
          <p:cNvSpPr>
            <a:spLocks noGrp="1"/>
          </p:cNvSpPr>
          <p:nvPr>
            <p:ph type="body" sz="quarter" idx="10" hasCustomPrompt="1"/>
          </p:nvPr>
        </p:nvSpPr>
        <p:spPr>
          <a:xfrm>
            <a:off x="598464" y="1482224"/>
            <a:ext cx="7144248" cy="2521350"/>
          </a:xfrm>
          <a:prstGeom prst="rect">
            <a:avLst/>
          </a:prstGeom>
        </p:spPr>
        <p:txBody>
          <a:bodyPr wrap="square" lIns="0"/>
          <a:lstStyle>
            <a:lvl1pPr marL="0" indent="0">
              <a:lnSpc>
                <a:spcPct val="100000"/>
              </a:lnSpc>
              <a:spcBef>
                <a:spcPts val="0"/>
              </a:spcBef>
              <a:buNone/>
              <a:defRPr sz="1100" b="0" i="0">
                <a:latin typeface="Poppins" pitchFamily="2" charset="77"/>
                <a:cs typeface="Poppins" pitchFamily="2" charset="77"/>
              </a:defRPr>
            </a:lvl1pPr>
          </a:lstStyle>
          <a:p>
            <a:pPr marL="914400" lvl="0" indent="-298450" algn="l" rtl="0">
              <a:lnSpc>
                <a:spcPct val="115000"/>
              </a:lnSpc>
              <a:spcBef>
                <a:spcPts val="0"/>
              </a:spcBef>
              <a:spcAft>
                <a:spcPts val="0"/>
              </a:spcAft>
              <a:buClr>
                <a:schemeClr val="dk1"/>
              </a:buClr>
              <a:buSzPts val="1100"/>
              <a:buFont typeface="Montserrat"/>
              <a:buChar char="●"/>
            </a:pPr>
            <a:r>
              <a:rPr lang="en-US" sz="1100" b="1">
                <a:solidFill>
                  <a:schemeClr val="dk1"/>
                </a:solidFill>
                <a:latin typeface="Poppins" pitchFamily="2" charset="77"/>
                <a:ea typeface="Montserrat"/>
                <a:cs typeface="Poppins" pitchFamily="2" charset="77"/>
                <a:sym typeface="Montserrat"/>
              </a:rPr>
              <a:t>Lorem ipsum:</a:t>
            </a:r>
            <a:r>
              <a:rPr lang="en-US" sz="1100">
                <a:solidFill>
                  <a:schemeClr val="dk1"/>
                </a:solidFill>
                <a:latin typeface="Poppins" pitchFamily="2" charset="77"/>
                <a:ea typeface="Montserrat"/>
                <a:cs typeface="Poppins" pitchFamily="2" charset="77"/>
                <a:sym typeface="Montserrat"/>
              </a:rPr>
              <a:t> 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consectetuer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adipiscing</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elit</a:t>
            </a:r>
            <a:r>
              <a:rPr lang="en-US" sz="1100">
                <a:solidFill>
                  <a:schemeClr val="dk1"/>
                </a:solidFill>
                <a:latin typeface="Poppins" pitchFamily="2" charset="77"/>
                <a:ea typeface="Montserrat"/>
                <a:cs typeface="Poppins" pitchFamily="2" charset="77"/>
                <a:sym typeface="Montserrat"/>
              </a:rPr>
              <a:t>, sed diam </a:t>
            </a:r>
            <a:r>
              <a:rPr lang="en-US" sz="1100" err="1">
                <a:solidFill>
                  <a:schemeClr val="dk1"/>
                </a:solidFill>
                <a:latin typeface="Poppins" pitchFamily="2" charset="77"/>
                <a:ea typeface="Montserrat"/>
                <a:cs typeface="Poppins" pitchFamily="2" charset="77"/>
                <a:sym typeface="Montserrat"/>
              </a:rPr>
              <a:t>nonummy</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nibh</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euismod</a:t>
            </a:r>
            <a:r>
              <a:rPr lang="en-US" sz="1100">
                <a:solidFill>
                  <a:schemeClr val="dk1"/>
                </a:solidFill>
                <a:latin typeface="Poppins" pitchFamily="2" charset="77"/>
                <a:ea typeface="Montserrat"/>
                <a:cs typeface="Poppins" pitchFamily="2" charset="77"/>
                <a:sym typeface="Montserrat"/>
              </a:rPr>
              <a:t> tincidunt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laoreet</a:t>
            </a:r>
            <a:r>
              <a:rPr lang="en-US" sz="110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a:solidFill>
                  <a:schemeClr val="dk1"/>
                </a:solidFill>
                <a:latin typeface="Poppins" pitchFamily="2" charset="77"/>
                <a:ea typeface="Montserrat"/>
                <a:cs typeface="Poppins" pitchFamily="2" charset="77"/>
                <a:sym typeface="Montserrat"/>
              </a:rPr>
              <a:t>Lorem ipsum:</a:t>
            </a:r>
            <a:r>
              <a:rPr lang="en-US" sz="1100">
                <a:solidFill>
                  <a:schemeClr val="dk1"/>
                </a:solidFill>
                <a:latin typeface="Poppins" pitchFamily="2" charset="77"/>
                <a:ea typeface="Montserrat"/>
                <a:cs typeface="Poppins" pitchFamily="2" charset="77"/>
                <a:sym typeface="Montserrat"/>
              </a:rPr>
              <a:t> 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consectetuer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adipiscing</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elit</a:t>
            </a:r>
            <a:r>
              <a:rPr lang="en-US" sz="1100">
                <a:solidFill>
                  <a:schemeClr val="dk1"/>
                </a:solidFill>
                <a:latin typeface="Poppins" pitchFamily="2" charset="77"/>
                <a:ea typeface="Montserrat"/>
                <a:cs typeface="Poppins" pitchFamily="2" charset="77"/>
                <a:sym typeface="Montserrat"/>
              </a:rPr>
              <a:t>, sed diam </a:t>
            </a:r>
            <a:r>
              <a:rPr lang="en-US" sz="1100" err="1">
                <a:solidFill>
                  <a:schemeClr val="dk1"/>
                </a:solidFill>
                <a:latin typeface="Poppins" pitchFamily="2" charset="77"/>
                <a:ea typeface="Montserrat"/>
                <a:cs typeface="Poppins" pitchFamily="2" charset="77"/>
                <a:sym typeface="Montserrat"/>
              </a:rPr>
              <a:t>nonummy</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nibh</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euismod</a:t>
            </a:r>
            <a:r>
              <a:rPr lang="en-US" sz="1100">
                <a:solidFill>
                  <a:schemeClr val="dk1"/>
                </a:solidFill>
                <a:latin typeface="Poppins" pitchFamily="2" charset="77"/>
                <a:ea typeface="Montserrat"/>
                <a:cs typeface="Poppins" pitchFamily="2" charset="77"/>
                <a:sym typeface="Montserrat"/>
              </a:rPr>
              <a:t> tincidunt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laoreet</a:t>
            </a:r>
            <a:r>
              <a:rPr lang="en-US" sz="110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a:solidFill>
                  <a:schemeClr val="dk1"/>
                </a:solidFill>
                <a:latin typeface="Poppins" pitchFamily="2" charset="77"/>
                <a:ea typeface="Montserrat"/>
                <a:cs typeface="Poppins" pitchFamily="2" charset="77"/>
                <a:sym typeface="Montserrat"/>
              </a:rPr>
              <a:t>Lorem ipsum:</a:t>
            </a:r>
            <a:r>
              <a:rPr lang="en-US" sz="1100">
                <a:solidFill>
                  <a:schemeClr val="dk1"/>
                </a:solidFill>
                <a:latin typeface="Poppins" pitchFamily="2" charset="77"/>
                <a:ea typeface="Montserrat"/>
                <a:cs typeface="Poppins" pitchFamily="2" charset="77"/>
                <a:sym typeface="Montserrat"/>
              </a:rPr>
              <a:t> 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consectetuer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adipiscing</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elit</a:t>
            </a:r>
            <a:r>
              <a:rPr lang="en-US" sz="1100">
                <a:solidFill>
                  <a:schemeClr val="dk1"/>
                </a:solidFill>
                <a:latin typeface="Poppins" pitchFamily="2" charset="77"/>
                <a:ea typeface="Montserrat"/>
                <a:cs typeface="Poppins" pitchFamily="2" charset="77"/>
                <a:sym typeface="Montserrat"/>
              </a:rPr>
              <a:t>, sed diam </a:t>
            </a:r>
            <a:r>
              <a:rPr lang="en-US" sz="1100" err="1">
                <a:solidFill>
                  <a:schemeClr val="dk1"/>
                </a:solidFill>
                <a:latin typeface="Poppins" pitchFamily="2" charset="77"/>
                <a:ea typeface="Montserrat"/>
                <a:cs typeface="Poppins" pitchFamily="2" charset="77"/>
                <a:sym typeface="Montserrat"/>
              </a:rPr>
              <a:t>nonummy</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nibh</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euismod</a:t>
            </a:r>
            <a:r>
              <a:rPr lang="en-US" sz="1100">
                <a:solidFill>
                  <a:schemeClr val="dk1"/>
                </a:solidFill>
                <a:latin typeface="Poppins" pitchFamily="2" charset="77"/>
                <a:ea typeface="Montserrat"/>
                <a:cs typeface="Poppins" pitchFamily="2" charset="77"/>
                <a:sym typeface="Montserrat"/>
              </a:rPr>
              <a:t> tincidunt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laoreet</a:t>
            </a:r>
            <a:r>
              <a:rPr lang="en-US" sz="110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a:solidFill>
                  <a:schemeClr val="dk1"/>
                </a:solidFill>
                <a:latin typeface="Poppins" pitchFamily="2" charset="77"/>
                <a:ea typeface="Montserrat"/>
                <a:cs typeface="Poppins" pitchFamily="2" charset="77"/>
                <a:sym typeface="Montserrat"/>
              </a:rPr>
              <a:t>Lorem ipsum:</a:t>
            </a:r>
            <a:r>
              <a:rPr lang="en-US" sz="1100">
                <a:solidFill>
                  <a:schemeClr val="dk1"/>
                </a:solidFill>
                <a:latin typeface="Poppins" pitchFamily="2" charset="77"/>
                <a:ea typeface="Montserrat"/>
                <a:cs typeface="Poppins" pitchFamily="2" charset="77"/>
                <a:sym typeface="Montserrat"/>
              </a:rPr>
              <a:t> Lorem ipsum dolor sit </a:t>
            </a:r>
            <a:r>
              <a:rPr lang="en-US" sz="1100" err="1">
                <a:solidFill>
                  <a:schemeClr val="dk1"/>
                </a:solidFill>
                <a:latin typeface="Poppins" pitchFamily="2" charset="77"/>
                <a:ea typeface="Montserrat"/>
                <a:cs typeface="Poppins" pitchFamily="2" charset="77"/>
                <a:sym typeface="Montserrat"/>
              </a:rPr>
              <a:t>amet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consectetuer</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adipiscing</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elit</a:t>
            </a:r>
            <a:r>
              <a:rPr lang="en-US" sz="1100">
                <a:solidFill>
                  <a:schemeClr val="dk1"/>
                </a:solidFill>
                <a:latin typeface="Poppins" pitchFamily="2" charset="77"/>
                <a:ea typeface="Montserrat"/>
                <a:cs typeface="Poppins" pitchFamily="2" charset="77"/>
                <a:sym typeface="Montserrat"/>
              </a:rPr>
              <a:t>, sed diam </a:t>
            </a:r>
            <a:r>
              <a:rPr lang="en-US" sz="1100" err="1">
                <a:solidFill>
                  <a:schemeClr val="dk1"/>
                </a:solidFill>
                <a:latin typeface="Poppins" pitchFamily="2" charset="77"/>
                <a:ea typeface="Montserrat"/>
                <a:cs typeface="Poppins" pitchFamily="2" charset="77"/>
                <a:sym typeface="Montserrat"/>
              </a:rPr>
              <a:t>nonummy</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nibh</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euismod</a:t>
            </a:r>
            <a:r>
              <a:rPr lang="en-US" sz="1100">
                <a:solidFill>
                  <a:schemeClr val="dk1"/>
                </a:solidFill>
                <a:latin typeface="Poppins" pitchFamily="2" charset="77"/>
                <a:ea typeface="Montserrat"/>
                <a:cs typeface="Poppins" pitchFamily="2" charset="77"/>
                <a:sym typeface="Montserrat"/>
              </a:rPr>
              <a:t> tincidunt </a:t>
            </a:r>
            <a:r>
              <a:rPr lang="en-US" sz="1100" err="1">
                <a:solidFill>
                  <a:schemeClr val="dk1"/>
                </a:solidFill>
                <a:latin typeface="Poppins" pitchFamily="2" charset="77"/>
                <a:ea typeface="Montserrat"/>
                <a:cs typeface="Poppins" pitchFamily="2" charset="77"/>
                <a:sym typeface="Montserrat"/>
              </a:rPr>
              <a:t>ut</a:t>
            </a:r>
            <a:r>
              <a:rPr lang="en-US" sz="1100">
                <a:solidFill>
                  <a:schemeClr val="dk1"/>
                </a:solidFill>
                <a:latin typeface="Poppins" pitchFamily="2" charset="77"/>
                <a:ea typeface="Montserrat"/>
                <a:cs typeface="Poppins" pitchFamily="2" charset="77"/>
                <a:sym typeface="Montserrat"/>
              </a:rPr>
              <a:t> </a:t>
            </a:r>
            <a:r>
              <a:rPr lang="en-US" sz="1100" err="1">
                <a:solidFill>
                  <a:schemeClr val="dk1"/>
                </a:solidFill>
                <a:latin typeface="Poppins" pitchFamily="2" charset="77"/>
                <a:ea typeface="Montserrat"/>
                <a:cs typeface="Poppins" pitchFamily="2" charset="77"/>
                <a:sym typeface="Montserrat"/>
              </a:rPr>
              <a:t>laoreet</a:t>
            </a:r>
            <a:r>
              <a:rPr lang="en-US" sz="1100">
                <a:solidFill>
                  <a:schemeClr val="dk1"/>
                </a:solidFill>
                <a:latin typeface="Poppins" pitchFamily="2" charset="77"/>
                <a:ea typeface="Montserrat"/>
                <a:cs typeface="Poppins" pitchFamily="2" charset="77"/>
                <a:sym typeface="Montserrat"/>
              </a:rPr>
              <a:t> dolore magna.</a:t>
            </a:r>
          </a:p>
        </p:txBody>
      </p:sp>
    </p:spTree>
    <p:extLst>
      <p:ext uri="{BB962C8B-B14F-4D97-AF65-F5344CB8AC3E}">
        <p14:creationId xmlns:p14="http://schemas.microsoft.com/office/powerpoint/2010/main" val="235308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2552"/>
            <a:ext cx="7772400" cy="1792358"/>
          </a:xfrm>
        </p:spPr>
        <p:txBody>
          <a:bodyPr anchor="b"/>
          <a:lstStyle>
            <a:lvl1pPr algn="ctr">
              <a:defRPr sz="4504"/>
            </a:lvl1pPr>
          </a:lstStyle>
          <a:p>
            <a:r>
              <a:rPr lang="en-US"/>
              <a:t>Click to edit Master title style</a:t>
            </a:r>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2"/>
            </a:lvl1pPr>
            <a:lvl2pPr marL="343220" indent="0" algn="ctr">
              <a:buNone/>
              <a:defRPr sz="1501"/>
            </a:lvl2pPr>
            <a:lvl3pPr marL="686440" indent="0" algn="ctr">
              <a:buNone/>
              <a:defRPr sz="1351"/>
            </a:lvl3pPr>
            <a:lvl4pPr marL="1029660" indent="0" algn="ctr">
              <a:buNone/>
              <a:defRPr sz="1201"/>
            </a:lvl4pPr>
            <a:lvl5pPr marL="1372880" indent="0" algn="ctr">
              <a:buNone/>
              <a:defRPr sz="1201"/>
            </a:lvl5pPr>
            <a:lvl6pPr marL="1716100" indent="0" algn="ctr">
              <a:buNone/>
              <a:defRPr sz="1201"/>
            </a:lvl6pPr>
            <a:lvl7pPr marL="2059320" indent="0" algn="ctr">
              <a:buNone/>
              <a:defRPr sz="1201"/>
            </a:lvl7pPr>
            <a:lvl8pPr marL="2402540" indent="0" algn="ctr">
              <a:buNone/>
              <a:defRPr sz="1201"/>
            </a:lvl8pPr>
            <a:lvl9pPr marL="2745760" indent="0" algn="ctr">
              <a:buNone/>
              <a:defRPr sz="1201"/>
            </a:lvl9pPr>
          </a:lstStyle>
          <a:p>
            <a:r>
              <a:rPr lang="en-US"/>
              <a:t>Click to edit Master subtitle style</a:t>
            </a:r>
          </a:p>
        </p:txBody>
      </p:sp>
      <p:sp>
        <p:nvSpPr>
          <p:cNvPr id="4" name="Date Placeholder 3"/>
          <p:cNvSpPr>
            <a:spLocks noGrp="1"/>
          </p:cNvSpPr>
          <p:nvPr>
            <p:ph type="dt" sz="half" idx="10"/>
          </p:nvPr>
        </p:nvSpPr>
        <p:spPr/>
        <p:txBody>
          <a:bodyPr/>
          <a:lstStyle/>
          <a:p>
            <a:fld id="{7269EC0E-1E25-3647-8F05-8583D904860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F7950-926A-144E-B28C-8CBB2E78EA2D}" type="slidenum">
              <a:rPr lang="en-US" smtClean="0"/>
              <a:t>‹#›</a:t>
            </a:fld>
            <a:endParaRPr lang="en-US"/>
          </a:p>
        </p:txBody>
      </p:sp>
    </p:spTree>
    <p:extLst>
      <p:ext uri="{BB962C8B-B14F-4D97-AF65-F5344CB8AC3E}">
        <p14:creationId xmlns:p14="http://schemas.microsoft.com/office/powerpoint/2010/main" val="86493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69EC0E-1E25-3647-8F05-8583D9048600}"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F7950-926A-144E-B28C-8CBB2E78EA2D}" type="slidenum">
              <a:rPr lang="en-US" smtClean="0"/>
              <a:t>‹#›</a:t>
            </a:fld>
            <a:endParaRPr lang="en-US"/>
          </a:p>
        </p:txBody>
      </p:sp>
    </p:spTree>
    <p:extLst>
      <p:ext uri="{BB962C8B-B14F-4D97-AF65-F5344CB8AC3E}">
        <p14:creationId xmlns:p14="http://schemas.microsoft.com/office/powerpoint/2010/main" val="274678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2"/>
            </a:lvl1pPr>
          </a:lstStyle>
          <a:p>
            <a:r>
              <a:rPr lang="en-US"/>
              <a:t>Click to edit Master title style</a:t>
            </a:r>
          </a:p>
        </p:txBody>
      </p:sp>
      <p:sp>
        <p:nvSpPr>
          <p:cNvPr id="3" name="Picture Placeholder 2"/>
          <p:cNvSpPr>
            <a:spLocks noGrp="1" noChangeAspect="1"/>
          </p:cNvSpPr>
          <p:nvPr>
            <p:ph type="pic" idx="1"/>
          </p:nvPr>
        </p:nvSpPr>
        <p:spPr>
          <a:xfrm>
            <a:off x="3887391" y="741257"/>
            <a:ext cx="4629150" cy="3658604"/>
          </a:xfrm>
        </p:spPr>
        <p:txBody>
          <a:bodyPr anchor="t"/>
          <a:lstStyle>
            <a:lvl1pPr marL="0" indent="0">
              <a:buNone/>
              <a:defRPr sz="2402"/>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a:t>Click icon to add picture</a:t>
            </a:r>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1"/>
            </a:lvl1pPr>
            <a:lvl2pPr marL="343220" indent="0">
              <a:buNone/>
              <a:defRPr sz="1051"/>
            </a:lvl2pPr>
            <a:lvl3pPr marL="686440" indent="0">
              <a:buNone/>
              <a:defRPr sz="901"/>
            </a:lvl3pPr>
            <a:lvl4pPr marL="1029660" indent="0">
              <a:buNone/>
              <a:defRPr sz="751"/>
            </a:lvl4pPr>
            <a:lvl5pPr marL="1372880" indent="0">
              <a:buNone/>
              <a:defRPr sz="751"/>
            </a:lvl5pPr>
            <a:lvl6pPr marL="1716100" indent="0">
              <a:buNone/>
              <a:defRPr sz="751"/>
            </a:lvl6pPr>
            <a:lvl7pPr marL="2059320" indent="0">
              <a:buNone/>
              <a:defRPr sz="751"/>
            </a:lvl7pPr>
            <a:lvl8pPr marL="2402540" indent="0">
              <a:buNone/>
              <a:defRPr sz="751"/>
            </a:lvl8pPr>
            <a:lvl9pPr marL="2745760"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7269EC0E-1E25-3647-8F05-8583D9048600}"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F7950-926A-144E-B28C-8CBB2E78EA2D}" type="slidenum">
              <a:rPr lang="en-US" smtClean="0"/>
              <a:t>‹#›</a:t>
            </a:fld>
            <a:endParaRPr lang="en-US"/>
          </a:p>
        </p:txBody>
      </p:sp>
    </p:spTree>
    <p:extLst>
      <p:ext uri="{BB962C8B-B14F-4D97-AF65-F5344CB8AC3E}">
        <p14:creationId xmlns:p14="http://schemas.microsoft.com/office/powerpoint/2010/main" val="3266476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99842"/>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82" r:id="rId4"/>
    <p:sldLayoutId id="2147483683" r:id="rId5"/>
    <p:sldLayoutId id="2147483684" r:id="rId6"/>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ctoec.org/rfps/sfccn-rfp/"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mailto:oec.rfp.commissioner@ct.gov" TargetMode="External"/><Relationship Id="rId4" Type="http://schemas.openxmlformats.org/officeDocument/2006/relationships/hyperlink" Target="https://portal.ct.gov/das/ctsource/bidboard?language=en_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pngimg.com/download/3818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toec.org/center-based-educator-registered-apprenticeship/" TargetMode="External"/><Relationship Id="rId7" Type="http://schemas.openxmlformats.org/officeDocument/2006/relationships/image" Target="../media/image16.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portal.ct.gov/DAS/CTSource/BidBoard" TargetMode="External"/><Relationship Id="rId4" Type="http://schemas.openxmlformats.org/officeDocument/2006/relationships/hyperlink" Target="mailto:OEC.RFP.commissioner@ct.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oec.rfp.commissioner@ct.gov"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light, person, large&#10;&#10;Description automatically generated">
            <a:extLst>
              <a:ext uri="{FF2B5EF4-FFF2-40B4-BE49-F238E27FC236}">
                <a16:creationId xmlns:a16="http://schemas.microsoft.com/office/drawing/2014/main" id="{4DD93D49-8ED4-4346-A133-06710AEE1C52}"/>
              </a:ext>
            </a:extLst>
          </p:cNvPr>
          <p:cNvPicPr>
            <a:picLocks noChangeAspect="1"/>
          </p:cNvPicPr>
          <p:nvPr/>
        </p:nvPicPr>
        <p:blipFill>
          <a:blip r:embed="rId3" cstate="screen">
            <a:duotone>
              <a:schemeClr val="accent3">
                <a:shade val="45000"/>
                <a:satMod val="135000"/>
              </a:schemeClr>
              <a:prstClr val="white"/>
            </a:duotone>
            <a:alphaModFix amt="64000"/>
            <a:extLst>
              <a:ext uri="{BEBA8EAE-BF5A-486C-A8C5-ECC9F3942E4B}">
                <a14:imgProps xmlns:a14="http://schemas.microsoft.com/office/drawing/2010/main">
                  <a14:imgLayer r:embed="rId4">
                    <a14:imgEffect>
                      <a14:saturation sat="110000"/>
                    </a14:imgEffect>
                  </a14:imgLayer>
                </a14:imgProps>
              </a:ext>
              <a:ext uri="{28A0092B-C50C-407E-A947-70E740481C1C}">
                <a14:useLocalDpi xmlns:a14="http://schemas.microsoft.com/office/drawing/2010/main"/>
              </a:ext>
            </a:extLst>
          </a:blip>
          <a:stretch>
            <a:fillRect/>
          </a:stretch>
        </p:blipFill>
        <p:spPr>
          <a:xfrm>
            <a:off x="1060924" y="-249382"/>
            <a:ext cx="7022151" cy="5159754"/>
          </a:xfrm>
          <a:prstGeom prst="rect">
            <a:avLst/>
          </a:prstGeom>
        </p:spPr>
      </p:pic>
      <p:sp>
        <p:nvSpPr>
          <p:cNvPr id="2" name="Title 1">
            <a:extLst>
              <a:ext uri="{FF2B5EF4-FFF2-40B4-BE49-F238E27FC236}">
                <a16:creationId xmlns:a16="http://schemas.microsoft.com/office/drawing/2014/main" id="{EE76DFB7-2980-A04B-899F-45BE3E90CE66}"/>
              </a:ext>
            </a:extLst>
          </p:cNvPr>
          <p:cNvSpPr>
            <a:spLocks noGrp="1"/>
          </p:cNvSpPr>
          <p:nvPr>
            <p:ph type="title"/>
          </p:nvPr>
        </p:nvSpPr>
        <p:spPr>
          <a:xfrm>
            <a:off x="1390659" y="2330495"/>
            <a:ext cx="7022151" cy="995093"/>
          </a:xfrm>
          <a:noFill/>
        </p:spPr>
        <p:txBody>
          <a:bodyPr anchor="ctr">
            <a:noAutofit/>
          </a:bodyPr>
          <a:lstStyle/>
          <a:p>
            <a:pPr algn="l"/>
            <a:r>
              <a:rPr lang="en-US" sz="3200" dirty="0">
                <a:latin typeface="Poppins" panose="00000500000000000000" pitchFamily="2" charset="0"/>
                <a:cs typeface="Poppins" panose="00000500000000000000" pitchFamily="2" charset="0"/>
              </a:rPr>
              <a:t>Center Based Educator Registered Apprenticeship Program</a:t>
            </a:r>
            <a:br>
              <a:rPr lang="en-US" sz="3200" dirty="0">
                <a:latin typeface="Poppins" panose="00000500000000000000" pitchFamily="2" charset="0"/>
                <a:cs typeface="Poppins" panose="00000500000000000000" pitchFamily="2" charset="0"/>
              </a:rPr>
            </a:br>
            <a:r>
              <a:rPr lang="en-US" sz="3200" dirty="0">
                <a:latin typeface="Poppins" panose="00000500000000000000" pitchFamily="2" charset="0"/>
                <a:cs typeface="Poppins" panose="00000500000000000000" pitchFamily="2" charset="0"/>
              </a:rPr>
              <a:t>Pre-Bid Conference</a:t>
            </a:r>
          </a:p>
        </p:txBody>
      </p:sp>
      <p:sp>
        <p:nvSpPr>
          <p:cNvPr id="3" name="Subtitle 2">
            <a:extLst>
              <a:ext uri="{FF2B5EF4-FFF2-40B4-BE49-F238E27FC236}">
                <a16:creationId xmlns:a16="http://schemas.microsoft.com/office/drawing/2014/main" id="{C609FB7E-7645-8343-A37E-FB670226BFA4}"/>
              </a:ext>
            </a:extLst>
          </p:cNvPr>
          <p:cNvSpPr>
            <a:spLocks noGrp="1"/>
          </p:cNvSpPr>
          <p:nvPr>
            <p:ph type="body" idx="1"/>
          </p:nvPr>
        </p:nvSpPr>
        <p:spPr>
          <a:xfrm>
            <a:off x="1390659" y="3815159"/>
            <a:ext cx="6362679" cy="605642"/>
          </a:xfrm>
          <a:noFill/>
        </p:spPr>
        <p:txBody>
          <a:bodyPr vert="horz" lIns="68644" tIns="34322" rIns="68644" bIns="34322" rtlCol="0" anchor="t">
            <a:normAutofit/>
          </a:bodyPr>
          <a:lstStyle/>
          <a:p>
            <a:pPr algn="l"/>
            <a:r>
              <a:rPr lang="en-US" sz="2400" i="1" dirty="0"/>
              <a:t>August 28, 2024</a:t>
            </a:r>
          </a:p>
        </p:txBody>
      </p:sp>
    </p:spTree>
    <p:extLst>
      <p:ext uri="{BB962C8B-B14F-4D97-AF65-F5344CB8AC3E}">
        <p14:creationId xmlns:p14="http://schemas.microsoft.com/office/powerpoint/2010/main" val="2994389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64782" y="1410812"/>
            <a:ext cx="3402046" cy="2784260"/>
          </a:xfrm>
          <a:prstGeom prst="rect">
            <a:avLst/>
          </a:prstGeom>
          <a:solidFill>
            <a:schemeClr val="accent1">
              <a:lumMod val="20000"/>
              <a:lumOff val="80000"/>
            </a:schemeClr>
          </a:solidFill>
          <a:ln>
            <a:noFill/>
          </a:ln>
        </p:spPr>
        <p:txBody>
          <a:bodyPr vert="horz" wrap="square" lIns="68644" tIns="34322" rIns="68644" bIns="34322" numCol="1" anchor="ctr" anchorCtr="0" compatLnSpc="1">
            <a:prstTxWarp prst="textNoShape">
              <a:avLst/>
            </a:prstTxWarp>
          </a:bodyPr>
          <a:lstStyle>
            <a:lvl1pPr algn="l" rtl="0" eaLnBrk="1" fontAlgn="base" hangingPunct="1">
              <a:spcBef>
                <a:spcPct val="0"/>
              </a:spcBef>
              <a:spcAft>
                <a:spcPct val="0"/>
              </a:spcAft>
              <a:defRPr sz="2800" b="1" kern="1200">
                <a:solidFill>
                  <a:srgbClr val="7934AD"/>
                </a:solidFill>
                <a:latin typeface="+mj-lt"/>
                <a:ea typeface="+mj-ea"/>
                <a:cs typeface="+mj-cs"/>
              </a:defRPr>
            </a:lvl1pPr>
            <a:lvl2pPr algn="ctr" rtl="0" eaLnBrk="1" fontAlgn="base" hangingPunct="1">
              <a:spcBef>
                <a:spcPct val="0"/>
              </a:spcBef>
              <a:spcAft>
                <a:spcPct val="0"/>
              </a:spcAft>
              <a:defRPr sz="4400" b="1">
                <a:solidFill>
                  <a:srgbClr val="7934AD"/>
                </a:solidFill>
                <a:latin typeface="Calibri" pitchFamily="34" charset="0"/>
              </a:defRPr>
            </a:lvl2pPr>
            <a:lvl3pPr algn="ctr" rtl="0" eaLnBrk="1" fontAlgn="base" hangingPunct="1">
              <a:spcBef>
                <a:spcPct val="0"/>
              </a:spcBef>
              <a:spcAft>
                <a:spcPct val="0"/>
              </a:spcAft>
              <a:defRPr sz="4400" b="1">
                <a:solidFill>
                  <a:srgbClr val="7934AD"/>
                </a:solidFill>
                <a:latin typeface="Calibri" pitchFamily="34" charset="0"/>
              </a:defRPr>
            </a:lvl3pPr>
            <a:lvl4pPr algn="ctr" rtl="0" eaLnBrk="1" fontAlgn="base" hangingPunct="1">
              <a:spcBef>
                <a:spcPct val="0"/>
              </a:spcBef>
              <a:spcAft>
                <a:spcPct val="0"/>
              </a:spcAft>
              <a:defRPr sz="4400" b="1">
                <a:solidFill>
                  <a:srgbClr val="7934AD"/>
                </a:solidFill>
                <a:latin typeface="Calibri" pitchFamily="34" charset="0"/>
              </a:defRPr>
            </a:lvl4pPr>
            <a:lvl5pPr algn="ctr" rtl="0" eaLnBrk="1" fontAlgn="base" hangingPunct="1">
              <a:spcBef>
                <a:spcPct val="0"/>
              </a:spcBef>
              <a:spcAft>
                <a:spcPct val="0"/>
              </a:spcAft>
              <a:defRPr sz="4400" b="1">
                <a:solidFill>
                  <a:srgbClr val="7934AD"/>
                </a:solidFill>
                <a:latin typeface="Calibri" pitchFamily="34" charset="0"/>
              </a:defRPr>
            </a:lvl5pPr>
            <a:lvl6pPr marL="457200" algn="ctr" rtl="0" eaLnBrk="1" fontAlgn="base" hangingPunct="1">
              <a:spcBef>
                <a:spcPct val="0"/>
              </a:spcBef>
              <a:spcAft>
                <a:spcPct val="0"/>
              </a:spcAft>
              <a:defRPr sz="4400" b="1">
                <a:solidFill>
                  <a:srgbClr val="7934AD"/>
                </a:solidFill>
                <a:latin typeface="Calibri" pitchFamily="34" charset="0"/>
              </a:defRPr>
            </a:lvl6pPr>
            <a:lvl7pPr marL="914400" algn="ctr" rtl="0" eaLnBrk="1" fontAlgn="base" hangingPunct="1">
              <a:spcBef>
                <a:spcPct val="0"/>
              </a:spcBef>
              <a:spcAft>
                <a:spcPct val="0"/>
              </a:spcAft>
              <a:defRPr sz="4400" b="1">
                <a:solidFill>
                  <a:srgbClr val="7934AD"/>
                </a:solidFill>
                <a:latin typeface="Calibri" pitchFamily="34" charset="0"/>
              </a:defRPr>
            </a:lvl7pPr>
            <a:lvl8pPr marL="1371600" algn="ctr" rtl="0" eaLnBrk="1" fontAlgn="base" hangingPunct="1">
              <a:spcBef>
                <a:spcPct val="0"/>
              </a:spcBef>
              <a:spcAft>
                <a:spcPct val="0"/>
              </a:spcAft>
              <a:defRPr sz="4400" b="1">
                <a:solidFill>
                  <a:srgbClr val="7934AD"/>
                </a:solidFill>
                <a:latin typeface="Calibri" pitchFamily="34" charset="0"/>
              </a:defRPr>
            </a:lvl8pPr>
            <a:lvl9pPr marL="1828800" algn="ctr" rtl="0" eaLnBrk="1" fontAlgn="base" hangingPunct="1">
              <a:spcBef>
                <a:spcPct val="0"/>
              </a:spcBef>
              <a:spcAft>
                <a:spcPct val="0"/>
              </a:spcAft>
              <a:defRPr sz="4400" b="1">
                <a:solidFill>
                  <a:srgbClr val="7934AD"/>
                </a:solidFill>
                <a:latin typeface="Calibri" pitchFamily="34" charset="0"/>
              </a:defRPr>
            </a:lvl9pPr>
          </a:lstStyle>
          <a:p>
            <a:pPr algn="ctr"/>
            <a:r>
              <a:rPr lang="en-US" sz="1200" b="0" i="1" u="none" strike="noStrike" baseline="0" dirty="0">
                <a:solidFill>
                  <a:srgbClr val="000000"/>
                </a:solidFill>
                <a:latin typeface="Poppins" panose="00000500000000000000" pitchFamily="2" charset="0"/>
                <a:cs typeface="Poppins" panose="00000500000000000000" pitchFamily="2" charset="0"/>
              </a:rPr>
              <a:t>While attending class to gain the education needed to become a successful, high-quality early childhood educator, registered apprentices will also serve as early childhood educators in classrooms with the support of more senior staff.</a:t>
            </a:r>
            <a:r>
              <a:rPr lang="en-US" sz="1250" i="1" dirty="0">
                <a:solidFill>
                  <a:schemeClr val="accent1"/>
                </a:solidFill>
                <a:latin typeface="Poppins" panose="00000500000000000000" pitchFamily="2" charset="0"/>
                <a:cs typeface="Poppins" panose="00000500000000000000" pitchFamily="2" charset="0"/>
              </a:rPr>
              <a:t>.</a:t>
            </a:r>
          </a:p>
        </p:txBody>
      </p:sp>
      <p:sp>
        <p:nvSpPr>
          <p:cNvPr id="2" name="TextBox 1">
            <a:extLst>
              <a:ext uri="{FF2B5EF4-FFF2-40B4-BE49-F238E27FC236}">
                <a16:creationId xmlns:a16="http://schemas.microsoft.com/office/drawing/2014/main" id="{8483AA1E-E767-41AA-B82A-381ACE90B780}"/>
              </a:ext>
            </a:extLst>
          </p:cNvPr>
          <p:cNvSpPr txBox="1"/>
          <p:nvPr/>
        </p:nvSpPr>
        <p:spPr>
          <a:xfrm>
            <a:off x="7594571" y="4476472"/>
            <a:ext cx="309885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 4 of the RFP</a:t>
            </a:r>
          </a:p>
        </p:txBody>
      </p:sp>
      <p:sp>
        <p:nvSpPr>
          <p:cNvPr id="4" name="Title 3">
            <a:extLst>
              <a:ext uri="{FF2B5EF4-FFF2-40B4-BE49-F238E27FC236}">
                <a16:creationId xmlns:a16="http://schemas.microsoft.com/office/drawing/2014/main" id="{9B2FDCA5-B0A4-4358-CF3C-2D4FD748B300}"/>
              </a:ext>
            </a:extLst>
          </p:cNvPr>
          <p:cNvSpPr>
            <a:spLocks noGrp="1"/>
          </p:cNvSpPr>
          <p:nvPr>
            <p:ph type="title"/>
          </p:nvPr>
        </p:nvSpPr>
        <p:spPr>
          <a:xfrm>
            <a:off x="364782" y="463977"/>
            <a:ext cx="7467164" cy="304287"/>
          </a:xfrm>
        </p:spPr>
        <p:txBody>
          <a:bodyPr/>
          <a:lstStyle/>
          <a:p>
            <a:r>
              <a:rPr lang="en-US" dirty="0">
                <a:solidFill>
                  <a:schemeClr val="accent1"/>
                </a:solidFill>
              </a:rPr>
              <a:t>Benefits of the Apprenticeship</a:t>
            </a:r>
          </a:p>
        </p:txBody>
      </p:sp>
      <p:pic>
        <p:nvPicPr>
          <p:cNvPr id="5" name="Picture 4">
            <a:extLst>
              <a:ext uri="{FF2B5EF4-FFF2-40B4-BE49-F238E27FC236}">
                <a16:creationId xmlns:a16="http://schemas.microsoft.com/office/drawing/2014/main" id="{6E670F7A-E556-8C6C-F354-5C804B34FE5B}"/>
              </a:ext>
            </a:extLst>
          </p:cNvPr>
          <p:cNvPicPr>
            <a:picLocks noChangeAspect="1"/>
          </p:cNvPicPr>
          <p:nvPr/>
        </p:nvPicPr>
        <p:blipFill>
          <a:blip r:embed="rId3"/>
          <a:stretch>
            <a:fillRect/>
          </a:stretch>
        </p:blipFill>
        <p:spPr>
          <a:xfrm>
            <a:off x="4620861" y="4477"/>
            <a:ext cx="4523139" cy="4500673"/>
          </a:xfrm>
          <a:prstGeom prst="rect">
            <a:avLst/>
          </a:prstGeom>
        </p:spPr>
      </p:pic>
    </p:spTree>
    <p:extLst>
      <p:ext uri="{BB962C8B-B14F-4D97-AF65-F5344CB8AC3E}">
        <p14:creationId xmlns:p14="http://schemas.microsoft.com/office/powerpoint/2010/main" val="30670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310995" y="945624"/>
            <a:ext cx="8199864" cy="3064364"/>
          </a:xfrm>
          <a:prstGeom prst="rect">
            <a:avLst/>
          </a:prstGeom>
        </p:spPr>
        <p:txBody>
          <a:bodyPr vert="horz" lIns="68644" tIns="34322" rIns="68644" bIns="3432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sz="1600" b="1" i="0" u="none" strike="noStrike" baseline="0" dirty="0">
              <a:solidFill>
                <a:srgbClr val="000000"/>
              </a:solidFill>
              <a:latin typeface="Verdana" panose="020B0604030504040204" pitchFamily="34" charset="0"/>
            </a:endParaRPr>
          </a:p>
          <a:p>
            <a:r>
              <a:rPr lang="en-US" sz="1600" b="1" i="0" u="none" strike="noStrike" baseline="0" dirty="0">
                <a:solidFill>
                  <a:srgbClr val="000000"/>
                </a:solidFill>
                <a:latin typeface="Poppins" panose="00000500000000000000" pitchFamily="2" charset="0"/>
                <a:cs typeface="Poppins" panose="00000500000000000000" pitchFamily="2" charset="0"/>
              </a:rPr>
              <a:t>The RFP will support ECE providers through two pathways</a:t>
            </a:r>
            <a:r>
              <a:rPr lang="en-US" sz="1600" b="0" i="0" u="none" strike="noStrike" baseline="0" dirty="0">
                <a:solidFill>
                  <a:srgbClr val="000000"/>
                </a:solidFill>
                <a:latin typeface="Poppins" panose="00000500000000000000" pitchFamily="2" charset="0"/>
                <a:cs typeface="Poppins" panose="00000500000000000000" pitchFamily="2" charset="0"/>
              </a:rPr>
              <a:t>: </a:t>
            </a:r>
          </a:p>
          <a:p>
            <a:endParaRPr lang="en-US" sz="1600" b="0" i="0" u="none" strike="noStrike" baseline="0" dirty="0">
              <a:solidFill>
                <a:srgbClr val="000000"/>
              </a:solidFill>
              <a:latin typeface="Poppins" panose="00000500000000000000" pitchFamily="2" charset="0"/>
              <a:cs typeface="Poppins" panose="00000500000000000000" pitchFamily="2" charset="0"/>
            </a:endParaRPr>
          </a:p>
          <a:p>
            <a:r>
              <a:rPr lang="en-US" sz="1600" b="1" i="0" u="none" strike="noStrike" baseline="0" dirty="0">
                <a:solidFill>
                  <a:srgbClr val="000000"/>
                </a:solidFill>
                <a:latin typeface="Poppins" panose="00000500000000000000" pitchFamily="2" charset="0"/>
                <a:cs typeface="Poppins" panose="00000500000000000000" pitchFamily="2" charset="0"/>
              </a:rPr>
              <a:t>Pathway A – ECE Providers: </a:t>
            </a:r>
            <a:r>
              <a:rPr lang="en-US" sz="1600" b="0" i="0" u="none" strike="noStrike" baseline="0" dirty="0">
                <a:solidFill>
                  <a:srgbClr val="000000"/>
                </a:solidFill>
                <a:latin typeface="Poppins" panose="00000500000000000000" pitchFamily="2" charset="0"/>
                <a:cs typeface="Poppins" panose="00000500000000000000" pitchFamily="2" charset="0"/>
              </a:rPr>
              <a:t>The RFP will award funds directly to ECE providers who have the operational capacity to hire, train, and mentor apprentice(s). </a:t>
            </a:r>
          </a:p>
          <a:p>
            <a:endParaRPr lang="en-US" sz="1600" b="0" i="0" u="none" strike="noStrike" baseline="0" dirty="0">
              <a:solidFill>
                <a:srgbClr val="000000"/>
              </a:solidFill>
              <a:latin typeface="Poppins" panose="00000500000000000000" pitchFamily="2" charset="0"/>
              <a:cs typeface="Poppins" panose="00000500000000000000" pitchFamily="2" charset="0"/>
            </a:endParaRPr>
          </a:p>
          <a:p>
            <a:r>
              <a:rPr lang="en-US" sz="1600" b="1" i="0" u="none" strike="noStrike" baseline="0" dirty="0">
                <a:solidFill>
                  <a:srgbClr val="1D1C1D"/>
                </a:solidFill>
                <a:latin typeface="Poppins" panose="00000500000000000000" pitchFamily="2" charset="0"/>
                <a:cs typeface="Poppins" panose="00000500000000000000" pitchFamily="2" charset="0"/>
              </a:rPr>
              <a:t>Pathway B – Intermediaries: </a:t>
            </a:r>
            <a:r>
              <a:rPr lang="en-US" sz="1600" b="0" i="0" u="none" strike="noStrike" baseline="0" dirty="0">
                <a:solidFill>
                  <a:srgbClr val="1D1C1D"/>
                </a:solidFill>
                <a:latin typeface="Poppins" panose="00000500000000000000" pitchFamily="2" charset="0"/>
                <a:cs typeface="Poppins" panose="00000500000000000000" pitchFamily="2" charset="0"/>
              </a:rPr>
              <a:t>The RFP will award funds to intermediary organizations. Intermediary organizations will be the sponsors of the apprenticeship program on behalf of ECE providers. Intermediaries will provide technical assistance and data collection/reporting support to ECE providers and will support apprentices toward successful completion of their apprenticeship program.</a:t>
            </a:r>
            <a:r>
              <a:rPr lang="en-US" sz="1600" dirty="0">
                <a:latin typeface="Poppins" panose="00000500000000000000" pitchFamily="2" charset="0"/>
                <a:cs typeface="Poppins" panose="00000500000000000000" pitchFamily="2" charset="0"/>
              </a:rPr>
              <a:t>   </a:t>
            </a:r>
          </a:p>
        </p:txBody>
      </p:sp>
      <p:sp>
        <p:nvSpPr>
          <p:cNvPr id="2" name="TextBox 1">
            <a:extLst>
              <a:ext uri="{FF2B5EF4-FFF2-40B4-BE49-F238E27FC236}">
                <a16:creationId xmlns:a16="http://schemas.microsoft.com/office/drawing/2014/main" id="{8483AA1E-E767-41AA-B82A-381ACE90B780}"/>
              </a:ext>
            </a:extLst>
          </p:cNvPr>
          <p:cNvSpPr txBox="1"/>
          <p:nvPr/>
        </p:nvSpPr>
        <p:spPr>
          <a:xfrm>
            <a:off x="7077088" y="4324328"/>
            <a:ext cx="309885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pages 9 – 10 of the RFP</a:t>
            </a:r>
          </a:p>
        </p:txBody>
      </p:sp>
      <p:sp>
        <p:nvSpPr>
          <p:cNvPr id="4" name="Title 3">
            <a:extLst>
              <a:ext uri="{FF2B5EF4-FFF2-40B4-BE49-F238E27FC236}">
                <a16:creationId xmlns:a16="http://schemas.microsoft.com/office/drawing/2014/main" id="{9B2FDCA5-B0A4-4358-CF3C-2D4FD748B300}"/>
              </a:ext>
            </a:extLst>
          </p:cNvPr>
          <p:cNvSpPr>
            <a:spLocks noGrp="1"/>
          </p:cNvSpPr>
          <p:nvPr>
            <p:ph type="title"/>
          </p:nvPr>
        </p:nvSpPr>
        <p:spPr>
          <a:xfrm>
            <a:off x="364567" y="641337"/>
            <a:ext cx="5201033" cy="304287"/>
          </a:xfrm>
        </p:spPr>
        <p:txBody>
          <a:bodyPr/>
          <a:lstStyle/>
          <a:p>
            <a:r>
              <a:rPr lang="en-US" dirty="0">
                <a:solidFill>
                  <a:schemeClr val="accent1"/>
                </a:solidFill>
              </a:rPr>
              <a:t>Opportunity</a:t>
            </a:r>
          </a:p>
        </p:txBody>
      </p:sp>
    </p:spTree>
    <p:extLst>
      <p:ext uri="{BB962C8B-B14F-4D97-AF65-F5344CB8AC3E}">
        <p14:creationId xmlns:p14="http://schemas.microsoft.com/office/powerpoint/2010/main" val="280988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BD62-07F9-6423-D973-CB91018D7149}"/>
              </a:ext>
            </a:extLst>
          </p:cNvPr>
          <p:cNvSpPr>
            <a:spLocks noGrp="1"/>
          </p:cNvSpPr>
          <p:nvPr>
            <p:ph type="title"/>
          </p:nvPr>
        </p:nvSpPr>
        <p:spPr>
          <a:xfrm>
            <a:off x="397061" y="641337"/>
            <a:ext cx="3514539" cy="304287"/>
          </a:xfrm>
        </p:spPr>
        <p:txBody>
          <a:bodyPr lIns="0" tIns="45720" rIns="91440" bIns="45720" anchor="t">
            <a:noAutofit/>
          </a:bodyPr>
          <a:lstStyle/>
          <a:p>
            <a:r>
              <a:rPr lang="en-US" dirty="0">
                <a:solidFill>
                  <a:schemeClr val="accent1"/>
                </a:solidFill>
                <a:latin typeface="Poppins"/>
                <a:cs typeface="Poppins"/>
              </a:rPr>
              <a:t>Essential Qualifications</a:t>
            </a:r>
            <a:endParaRPr lang="en-US" dirty="0">
              <a:solidFill>
                <a:schemeClr val="accent1"/>
              </a:solidFill>
            </a:endParaRPr>
          </a:p>
        </p:txBody>
      </p:sp>
      <p:sp>
        <p:nvSpPr>
          <p:cNvPr id="3" name="Text Placeholder 2">
            <a:extLst>
              <a:ext uri="{FF2B5EF4-FFF2-40B4-BE49-F238E27FC236}">
                <a16:creationId xmlns:a16="http://schemas.microsoft.com/office/drawing/2014/main" id="{CB43542F-FA32-6A02-DBEA-DFE6AC801001}"/>
              </a:ext>
            </a:extLst>
          </p:cNvPr>
          <p:cNvSpPr>
            <a:spLocks noGrp="1"/>
          </p:cNvSpPr>
          <p:nvPr>
            <p:ph type="body" sz="quarter" idx="10"/>
          </p:nvPr>
        </p:nvSpPr>
        <p:spPr>
          <a:xfrm>
            <a:off x="393871" y="1262743"/>
            <a:ext cx="8227615" cy="3362631"/>
          </a:xfrm>
        </p:spPr>
        <p:txBody>
          <a:bodyPr lIns="91440" tIns="45720" rIns="91440" bIns="45720" anchor="t"/>
          <a:lstStyle/>
          <a:p>
            <a:pPr marL="171450" indent="-171450">
              <a:buFont typeface="Wingdings" panose="05000000000000000000" pitchFamily="2" charset="2"/>
              <a:buChar char="Ø"/>
            </a:pPr>
            <a:r>
              <a:rPr lang="en-US" sz="1400" b="1" i="0" u="none" strike="noStrike" baseline="0" dirty="0">
                <a:solidFill>
                  <a:srgbClr val="000000"/>
                </a:solidFill>
                <a:latin typeface="Poppins" panose="00000500000000000000" pitchFamily="2" charset="0"/>
                <a:cs typeface="Poppins" panose="00000500000000000000" pitchFamily="2" charset="0"/>
              </a:rPr>
              <a:t>Licensed publicly or privately owned chil</a:t>
            </a:r>
            <a:r>
              <a:rPr lang="en-US" sz="1400" b="1" dirty="0">
                <a:solidFill>
                  <a:srgbClr val="000000"/>
                </a:solidFill>
                <a:latin typeface="Poppins" panose="00000500000000000000" pitchFamily="2" charset="0"/>
                <a:cs typeface="Poppins" panose="00000500000000000000" pitchFamily="2" charset="0"/>
              </a:rPr>
              <a:t>d care centers or group homes</a:t>
            </a:r>
            <a:endParaRPr lang="en-US" sz="1400" b="0" i="0" u="none" strike="noStrike" baseline="0" dirty="0">
              <a:solidFill>
                <a:srgbClr val="000000"/>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US" sz="1400" b="1" i="0" u="none" strike="noStrike" baseline="0" dirty="0">
                <a:solidFill>
                  <a:srgbClr val="000000"/>
                </a:solidFill>
                <a:latin typeface="Poppins" panose="00000500000000000000" pitchFamily="2" charset="0"/>
                <a:cs typeface="Poppins" panose="00000500000000000000" pitchFamily="2" charset="0"/>
              </a:rPr>
              <a:t>For profit or Non-Profit organizations that work with child care centers or group homes </a:t>
            </a:r>
            <a:endParaRPr lang="en-US" sz="1400" b="0" i="0" u="none" strike="noStrike" baseline="0" dirty="0">
              <a:solidFill>
                <a:srgbClr val="000000"/>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US" sz="1400" b="1" i="0" u="none" strike="noStrike" baseline="0" dirty="0">
                <a:solidFill>
                  <a:srgbClr val="000000"/>
                </a:solidFill>
                <a:latin typeface="Poppins" panose="00000500000000000000" pitchFamily="2" charset="0"/>
                <a:cs typeface="Poppins" panose="00000500000000000000" pitchFamily="2" charset="0"/>
              </a:rPr>
              <a:t>Be in sound fiscal health</a:t>
            </a:r>
          </a:p>
          <a:p>
            <a:pPr marL="685800" lvl="1">
              <a:buFont typeface="Wingdings" panose="05000000000000000000" pitchFamily="2" charset="2"/>
              <a:buChar char="Ø"/>
            </a:pPr>
            <a:r>
              <a:rPr lang="en-US" sz="1400" b="1" dirty="0">
                <a:solidFill>
                  <a:srgbClr val="000000"/>
                </a:solidFill>
                <a:latin typeface="Poppins" panose="00000500000000000000" pitchFamily="2" charset="0"/>
                <a:cs typeface="Poppins" panose="00000500000000000000" pitchFamily="2" charset="0"/>
              </a:rPr>
              <a:t>Provide recent budgets, profit and loss for last 3 years</a:t>
            </a:r>
          </a:p>
          <a:p>
            <a:pPr marL="685800" lvl="1">
              <a:buFont typeface="Wingdings" panose="05000000000000000000" pitchFamily="2" charset="2"/>
              <a:buChar char="Ø"/>
            </a:pPr>
            <a:r>
              <a:rPr lang="en-US" sz="1400" b="1" i="0" u="none" strike="noStrike" baseline="0" dirty="0">
                <a:solidFill>
                  <a:srgbClr val="000000"/>
                </a:solidFill>
                <a:latin typeface="Poppins" panose="00000500000000000000" pitchFamily="2" charset="0"/>
                <a:cs typeface="Poppins" panose="00000500000000000000" pitchFamily="2" charset="0"/>
              </a:rPr>
              <a:t>Pathway A ECE providers must be able to hire apprentices (sound fiscal health) and have staff with experience to be mentors and ability to provide support for reporting and data requirements. </a:t>
            </a:r>
          </a:p>
          <a:p>
            <a:pPr marL="171450" indent="-171450">
              <a:buFont typeface="Wingdings" panose="05000000000000000000" pitchFamily="2" charset="2"/>
              <a:buChar char="Ø"/>
            </a:pPr>
            <a:r>
              <a:rPr lang="en-US" sz="1400" b="1" i="1" dirty="0">
                <a:solidFill>
                  <a:srgbClr val="000000"/>
                </a:solidFill>
                <a:latin typeface="Poppins" panose="00000500000000000000" pitchFamily="2" charset="0"/>
                <a:cs typeface="Poppins" panose="00000500000000000000" pitchFamily="2" charset="0"/>
              </a:rPr>
              <a:t>Agree to adhere to the CTDOL requirements of the Appendix A Center Based Educator Registered Apprenticeship Standards</a:t>
            </a:r>
          </a:p>
          <a:p>
            <a:pPr marL="171450" indent="-171450">
              <a:buFont typeface="Wingdings" panose="05000000000000000000" pitchFamily="2" charset="2"/>
              <a:buChar char="Ø"/>
            </a:pPr>
            <a:r>
              <a:rPr lang="en-US" sz="1400" b="1" i="1" dirty="0">
                <a:solidFill>
                  <a:srgbClr val="000000"/>
                </a:solidFill>
                <a:latin typeface="Poppins" panose="00000500000000000000" pitchFamily="2" charset="0"/>
                <a:cs typeface="Poppins" panose="00000500000000000000" pitchFamily="2" charset="0"/>
              </a:rPr>
              <a:t>Be registered with the federal system of award management (Sam's Number)</a:t>
            </a:r>
          </a:p>
          <a:p>
            <a:pPr marL="171450" indent="-171450">
              <a:buFont typeface="Wingdings" panose="05000000000000000000" pitchFamily="2" charset="2"/>
              <a:buChar char="Ø"/>
            </a:pPr>
            <a:r>
              <a:rPr lang="en-US" sz="1400" b="1" i="1" dirty="0">
                <a:solidFill>
                  <a:srgbClr val="000000"/>
                </a:solidFill>
                <a:latin typeface="Poppins" panose="00000500000000000000" pitchFamily="2" charset="0"/>
                <a:cs typeface="Poppins" panose="00000500000000000000" pitchFamily="2" charset="0"/>
              </a:rPr>
              <a:t>Adhere to Generally accepted accounting principles</a:t>
            </a:r>
            <a:endParaRPr lang="en-US" sz="1400" i="1"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5D649140-D21B-A38D-762D-E0704DF512F9}"/>
              </a:ext>
            </a:extLst>
          </p:cNvPr>
          <p:cNvSpPr txBox="1"/>
          <p:nvPr/>
        </p:nvSpPr>
        <p:spPr>
          <a:xfrm>
            <a:off x="7378529" y="4285685"/>
            <a:ext cx="2743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latin typeface="Poppins"/>
                <a:ea typeface="+mn-lt"/>
                <a:cs typeface="+mn-lt"/>
              </a:rPr>
              <a:t>See page 7 of the RFP</a:t>
            </a:r>
            <a:endParaRPr lang="en-US" sz="900" i="1" dirty="0">
              <a:latin typeface="Poppins"/>
              <a:ea typeface="Calibri"/>
              <a:cs typeface="Calibri"/>
            </a:endParaRPr>
          </a:p>
        </p:txBody>
      </p:sp>
    </p:spTree>
    <p:extLst>
      <p:ext uri="{BB962C8B-B14F-4D97-AF65-F5344CB8AC3E}">
        <p14:creationId xmlns:p14="http://schemas.microsoft.com/office/powerpoint/2010/main" val="1846290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D6A8-6D8E-B5D7-64DE-1C0A83B098BE}"/>
              </a:ext>
            </a:extLst>
          </p:cNvPr>
          <p:cNvSpPr>
            <a:spLocks noGrp="1"/>
          </p:cNvSpPr>
          <p:nvPr>
            <p:ph type="title"/>
          </p:nvPr>
        </p:nvSpPr>
        <p:spPr/>
        <p:txBody>
          <a:bodyPr/>
          <a:lstStyle/>
          <a:p>
            <a:r>
              <a:rPr lang="en-US" sz="4400"/>
              <a:t>RFP Overview</a:t>
            </a:r>
          </a:p>
        </p:txBody>
      </p:sp>
    </p:spTree>
    <p:extLst>
      <p:ext uri="{BB962C8B-B14F-4D97-AF65-F5344CB8AC3E}">
        <p14:creationId xmlns:p14="http://schemas.microsoft.com/office/powerpoint/2010/main" val="66139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651054" y="1228954"/>
            <a:ext cx="6291072" cy="3047518"/>
          </a:xfrm>
          <a:prstGeom prst="rect">
            <a:avLst/>
          </a:prstGeom>
        </p:spPr>
        <p:txBody>
          <a:bodyPr vert="horz" lIns="68644" tIns="34322" rIns="68644" bIns="3432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fontAlgn="base">
              <a:buFont typeface="Wingdings" panose="05000000000000000000" pitchFamily="2" charset="2"/>
              <a:buChar char="Ø"/>
            </a:pPr>
            <a:r>
              <a:rPr lang="en-US" sz="1600" dirty="0">
                <a:solidFill>
                  <a:srgbClr val="142135"/>
                </a:solidFill>
                <a:latin typeface="Poppins"/>
                <a:cs typeface="Poppins"/>
              </a:rPr>
              <a:t>Outreach and Recruitment</a:t>
            </a:r>
          </a:p>
          <a:p>
            <a:pPr marL="742950" lvl="1" indent="-285750" fontAlgn="base">
              <a:buFont typeface="Wingdings" panose="05000000000000000000" pitchFamily="2" charset="2"/>
              <a:buChar char="Ø"/>
            </a:pPr>
            <a:r>
              <a:rPr lang="en-US" sz="1600" dirty="0">
                <a:solidFill>
                  <a:srgbClr val="142135"/>
                </a:solidFill>
                <a:latin typeface="Poppins"/>
                <a:cs typeface="Poppins"/>
              </a:rPr>
              <a:t>Pathway A ECE Provider</a:t>
            </a:r>
          </a:p>
          <a:p>
            <a:pPr marL="742950" lvl="1" indent="-285750" fontAlgn="base">
              <a:buFont typeface="Wingdings" panose="05000000000000000000" pitchFamily="2" charset="2"/>
              <a:buChar char="Ø"/>
            </a:pPr>
            <a:r>
              <a:rPr lang="en-US" sz="1600" dirty="0">
                <a:solidFill>
                  <a:srgbClr val="142135"/>
                </a:solidFill>
                <a:latin typeface="Poppins"/>
                <a:cs typeface="Poppins"/>
              </a:rPr>
              <a:t>Pathway B Intermediary</a:t>
            </a:r>
          </a:p>
          <a:p>
            <a:pPr marL="285750" indent="-285750" fontAlgn="base">
              <a:buFont typeface="Wingdings" panose="05000000000000000000" pitchFamily="2" charset="2"/>
              <a:buChar char="Ø"/>
            </a:pPr>
            <a:r>
              <a:rPr lang="en-US" sz="1600" b="1" dirty="0">
                <a:solidFill>
                  <a:srgbClr val="142135"/>
                </a:solidFill>
                <a:latin typeface="Poppins"/>
                <a:cs typeface="Poppins"/>
              </a:rPr>
              <a:t>Hiring Apprentices</a:t>
            </a:r>
          </a:p>
          <a:p>
            <a:pPr marL="742950" lvl="1" indent="-285750" fontAlgn="base">
              <a:buFont typeface="Wingdings" panose="05000000000000000000" pitchFamily="2" charset="2"/>
              <a:buChar char="Ø"/>
            </a:pPr>
            <a:r>
              <a:rPr lang="en-US" sz="1600" b="1" dirty="0">
                <a:solidFill>
                  <a:srgbClr val="142135"/>
                </a:solidFill>
                <a:latin typeface="Poppins"/>
                <a:cs typeface="Poppins"/>
              </a:rPr>
              <a:t>W-2 employees </a:t>
            </a:r>
          </a:p>
          <a:p>
            <a:pPr marL="285750" indent="-285750" fontAlgn="base">
              <a:buFont typeface="Wingdings" panose="05000000000000000000" pitchFamily="2" charset="2"/>
              <a:buChar char="Ø"/>
            </a:pPr>
            <a:r>
              <a:rPr lang="en-US" sz="1600" b="1" dirty="0">
                <a:solidFill>
                  <a:srgbClr val="142135"/>
                </a:solidFill>
                <a:latin typeface="Poppins"/>
                <a:cs typeface="Poppins"/>
              </a:rPr>
              <a:t>Apprentice Onboarding</a:t>
            </a:r>
          </a:p>
          <a:p>
            <a:pPr marL="742950" lvl="1" indent="-285750" fontAlgn="base">
              <a:buFont typeface="Wingdings" panose="05000000000000000000" pitchFamily="2" charset="2"/>
              <a:buChar char="Ø"/>
            </a:pPr>
            <a:r>
              <a:rPr lang="en-US" sz="1600" i="1" dirty="0">
                <a:solidFill>
                  <a:srgbClr val="142135"/>
                </a:solidFill>
                <a:latin typeface="Poppins"/>
                <a:cs typeface="Poppins"/>
              </a:rPr>
              <a:t>CDA Enrollment</a:t>
            </a:r>
          </a:p>
          <a:p>
            <a:pPr marL="742950" lvl="1" indent="-285750" fontAlgn="base">
              <a:buFont typeface="Wingdings" panose="05000000000000000000" pitchFamily="2" charset="2"/>
              <a:buChar char="Ø"/>
            </a:pPr>
            <a:r>
              <a:rPr lang="en-US" sz="1600" i="1" dirty="0">
                <a:solidFill>
                  <a:srgbClr val="142135"/>
                </a:solidFill>
                <a:latin typeface="Poppins"/>
                <a:cs typeface="Poppins"/>
              </a:rPr>
              <a:t>Class and registry enrollment</a:t>
            </a:r>
          </a:p>
          <a:p>
            <a:pPr marL="742950" lvl="1" indent="-285750" fontAlgn="base">
              <a:buFont typeface="Wingdings" panose="05000000000000000000" pitchFamily="2" charset="2"/>
              <a:buChar char="Ø"/>
            </a:pPr>
            <a:r>
              <a:rPr lang="en-US" sz="1600" i="1" dirty="0">
                <a:solidFill>
                  <a:srgbClr val="142135"/>
                </a:solidFill>
                <a:latin typeface="Poppins"/>
                <a:cs typeface="Poppins"/>
              </a:rPr>
              <a:t>Data Collection</a:t>
            </a:r>
          </a:p>
          <a:p>
            <a:pPr marL="742950" lvl="1" indent="-285750" fontAlgn="base">
              <a:buFont typeface="Wingdings" panose="05000000000000000000" pitchFamily="2" charset="2"/>
              <a:buChar char="Ø"/>
            </a:pPr>
            <a:r>
              <a:rPr lang="en-US" sz="1600" i="1" dirty="0">
                <a:solidFill>
                  <a:srgbClr val="142135"/>
                </a:solidFill>
                <a:latin typeface="Poppins"/>
                <a:cs typeface="Poppins"/>
              </a:rPr>
              <a:t>Job Responsibilities</a:t>
            </a:r>
          </a:p>
          <a:p>
            <a:pPr marL="742950" lvl="1" indent="-285750" fontAlgn="base">
              <a:buFont typeface="Wingdings" panose="05000000000000000000" pitchFamily="2" charset="2"/>
              <a:buChar char="Ø"/>
            </a:pPr>
            <a:r>
              <a:rPr lang="en-US" sz="1600" b="1" i="1" dirty="0">
                <a:solidFill>
                  <a:srgbClr val="142135"/>
                </a:solidFill>
                <a:latin typeface="Poppins"/>
                <a:cs typeface="Poppins"/>
              </a:rPr>
              <a:t>CTDOL Agreements &amp; Requirements</a:t>
            </a:r>
            <a:endParaRPr lang="en-US" sz="1600" b="1" i="1" dirty="0">
              <a:solidFill>
                <a:srgbClr val="142135"/>
              </a:solidFill>
              <a:cs typeface="Calibri"/>
            </a:endParaRPr>
          </a:p>
          <a:p>
            <a:pPr marL="213995" indent="-213995" fontAlgn="base">
              <a:buChar char="•"/>
            </a:pPr>
            <a:endParaRPr lang="en-US" sz="1201" dirty="0">
              <a:solidFill>
                <a:srgbClr val="142135"/>
              </a:solidFill>
              <a:cs typeface="Calibri" panose="020F0502020204030204"/>
            </a:endParaRPr>
          </a:p>
          <a:p>
            <a:endParaRPr lang="en-US" sz="1351" dirty="0">
              <a:solidFill>
                <a:schemeClr val="tx2"/>
              </a:solidFill>
              <a:cs typeface="Calibri" panose="020F0502020204030204"/>
            </a:endParaRPr>
          </a:p>
        </p:txBody>
      </p:sp>
      <p:sp>
        <p:nvSpPr>
          <p:cNvPr id="2" name="TextBox 1">
            <a:extLst>
              <a:ext uri="{FF2B5EF4-FFF2-40B4-BE49-F238E27FC236}">
                <a16:creationId xmlns:a16="http://schemas.microsoft.com/office/drawing/2014/main" id="{9F971DC7-BDC4-46EA-8E9A-71A3D6321B95}"/>
              </a:ext>
            </a:extLst>
          </p:cNvPr>
          <p:cNvSpPr txBox="1"/>
          <p:nvPr/>
        </p:nvSpPr>
        <p:spPr>
          <a:xfrm>
            <a:off x="7074711" y="4276473"/>
            <a:ext cx="3827991"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pages 12-13 of the RFP</a:t>
            </a:r>
          </a:p>
        </p:txBody>
      </p:sp>
      <p:sp>
        <p:nvSpPr>
          <p:cNvPr id="4" name="Title 3">
            <a:extLst>
              <a:ext uri="{FF2B5EF4-FFF2-40B4-BE49-F238E27FC236}">
                <a16:creationId xmlns:a16="http://schemas.microsoft.com/office/drawing/2014/main" id="{1E52C921-C24B-3CE2-2F99-762F7E4E6B0F}"/>
              </a:ext>
            </a:extLst>
          </p:cNvPr>
          <p:cNvSpPr>
            <a:spLocks noGrp="1"/>
          </p:cNvSpPr>
          <p:nvPr>
            <p:ph type="title"/>
          </p:nvPr>
        </p:nvSpPr>
        <p:spPr>
          <a:xfrm>
            <a:off x="364567" y="641337"/>
            <a:ext cx="4207433" cy="304287"/>
          </a:xfrm>
        </p:spPr>
        <p:txBody>
          <a:bodyPr/>
          <a:lstStyle/>
          <a:p>
            <a:r>
              <a:rPr lang="en-US" sz="2102" b="1" dirty="0">
                <a:solidFill>
                  <a:schemeClr val="accent1"/>
                </a:solidFill>
                <a:latin typeface="Poppins" panose="00000500000000000000" pitchFamily="2" charset="0"/>
                <a:cs typeface="Poppins" panose="00000500000000000000" pitchFamily="2" charset="0"/>
              </a:rPr>
              <a:t>Vision For Success</a:t>
            </a:r>
            <a:br>
              <a:rPr lang="en-US" sz="1501" dirty="0">
                <a:solidFill>
                  <a:schemeClr val="accent1"/>
                </a:solidFill>
                <a:latin typeface="Poppins" panose="00000500000000000000" pitchFamily="2" charset="0"/>
                <a:cs typeface="Poppins" panose="00000500000000000000" pitchFamily="2" charset="0"/>
              </a:rPr>
            </a:br>
            <a:endParaRPr lang="en-US" dirty="0"/>
          </a:p>
        </p:txBody>
      </p:sp>
    </p:spTree>
    <p:extLst>
      <p:ext uri="{BB962C8B-B14F-4D97-AF65-F5344CB8AC3E}">
        <p14:creationId xmlns:p14="http://schemas.microsoft.com/office/powerpoint/2010/main" val="2757664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548640" y="1236268"/>
            <a:ext cx="8083296" cy="3116276"/>
          </a:xfrm>
          <a:prstGeom prst="rect">
            <a:avLst/>
          </a:prstGeom>
        </p:spPr>
        <p:txBody>
          <a:bodyPr vert="horz" lIns="68644" tIns="34322" rIns="68644" bIns="3432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fontAlgn="base">
              <a:buFont typeface="Wingdings" panose="05000000000000000000" pitchFamily="2" charset="2"/>
              <a:buChar char="Ø"/>
            </a:pPr>
            <a:r>
              <a:rPr lang="en-US" sz="1400" dirty="0">
                <a:solidFill>
                  <a:srgbClr val="142135"/>
                </a:solidFill>
                <a:latin typeface="Poppins"/>
                <a:cs typeface="Poppins"/>
              </a:rPr>
              <a:t>Wrap Around Supports </a:t>
            </a:r>
          </a:p>
          <a:p>
            <a:pPr marL="742950" lvl="1" indent="-285750" fontAlgn="base">
              <a:buFont typeface="Wingdings" panose="05000000000000000000" pitchFamily="2" charset="2"/>
              <a:buChar char="Ø"/>
            </a:pPr>
            <a:r>
              <a:rPr lang="en-US" sz="1400" dirty="0">
                <a:solidFill>
                  <a:srgbClr val="142135"/>
                </a:solidFill>
                <a:latin typeface="Poppins"/>
                <a:cs typeface="Poppins"/>
              </a:rPr>
              <a:t>Ex: Child care, transportation, tutoring, case management, technology, housing, Language support</a:t>
            </a:r>
          </a:p>
          <a:p>
            <a:pPr marL="285750" indent="-285750" fontAlgn="base">
              <a:buFont typeface="Wingdings" panose="05000000000000000000" pitchFamily="2" charset="2"/>
              <a:buChar char="Ø"/>
            </a:pPr>
            <a:r>
              <a:rPr lang="en-US" sz="1400" dirty="0">
                <a:solidFill>
                  <a:srgbClr val="142135"/>
                </a:solidFill>
                <a:latin typeface="Poppins"/>
                <a:cs typeface="Poppins"/>
              </a:rPr>
              <a:t>Training and Evaluation </a:t>
            </a:r>
          </a:p>
          <a:p>
            <a:pPr marL="742950" lvl="1" indent="-285750" fontAlgn="base">
              <a:buFont typeface="Wingdings" panose="05000000000000000000" pitchFamily="2" charset="2"/>
              <a:buChar char="Ø"/>
            </a:pPr>
            <a:r>
              <a:rPr lang="en-US" sz="1400" dirty="0">
                <a:solidFill>
                  <a:srgbClr val="142135"/>
                </a:solidFill>
                <a:latin typeface="Poppins"/>
                <a:cs typeface="Poppins"/>
              </a:rPr>
              <a:t>2000 total hours</a:t>
            </a:r>
          </a:p>
          <a:p>
            <a:pPr marL="742950" lvl="1" indent="-285750" fontAlgn="base">
              <a:buFont typeface="Wingdings" panose="05000000000000000000" pitchFamily="2" charset="2"/>
              <a:buChar char="Ø"/>
            </a:pPr>
            <a:r>
              <a:rPr lang="en-US" sz="1400" dirty="0">
                <a:solidFill>
                  <a:srgbClr val="142135"/>
                </a:solidFill>
                <a:latin typeface="Poppins"/>
                <a:cs typeface="Poppins"/>
              </a:rPr>
              <a:t>Evaluation 3 times throughout the apprenticeship</a:t>
            </a:r>
          </a:p>
          <a:p>
            <a:pPr marL="285750" indent="-285750" fontAlgn="base">
              <a:buFont typeface="Wingdings" panose="05000000000000000000" pitchFamily="2" charset="2"/>
              <a:buChar char="Ø"/>
            </a:pPr>
            <a:r>
              <a:rPr lang="en-US" sz="1400" dirty="0">
                <a:solidFill>
                  <a:srgbClr val="142135"/>
                </a:solidFill>
                <a:latin typeface="Poppins"/>
                <a:cs typeface="Poppins"/>
              </a:rPr>
              <a:t>Provider And Apprenticeship Satisfaction</a:t>
            </a:r>
          </a:p>
          <a:p>
            <a:pPr marL="285750" indent="-285750" fontAlgn="base">
              <a:buFont typeface="Wingdings" panose="05000000000000000000" pitchFamily="2" charset="2"/>
              <a:buChar char="Ø"/>
            </a:pPr>
            <a:r>
              <a:rPr lang="en-US" sz="1400" b="1" dirty="0">
                <a:solidFill>
                  <a:srgbClr val="142135"/>
                </a:solidFill>
                <a:latin typeface="Poppins"/>
                <a:cs typeface="Poppins"/>
              </a:rPr>
              <a:t>Wage Increases</a:t>
            </a:r>
          </a:p>
          <a:p>
            <a:pPr marL="285750" indent="-285750" fontAlgn="base">
              <a:buFont typeface="Wingdings" panose="05000000000000000000" pitchFamily="2" charset="2"/>
              <a:buChar char="Ø"/>
            </a:pPr>
            <a:r>
              <a:rPr lang="en-US" sz="1400" b="1" dirty="0">
                <a:solidFill>
                  <a:srgbClr val="142135"/>
                </a:solidFill>
                <a:latin typeface="Poppins"/>
                <a:cs typeface="Poppins"/>
              </a:rPr>
              <a:t>Incentive (Bonus) Payments</a:t>
            </a:r>
          </a:p>
          <a:p>
            <a:pPr marL="285750" indent="-285750">
              <a:buFont typeface="Wingdings" panose="05000000000000000000" pitchFamily="2" charset="2"/>
              <a:buChar char="Ø"/>
            </a:pPr>
            <a:r>
              <a:rPr lang="en-US" sz="1400" dirty="0">
                <a:solidFill>
                  <a:srgbClr val="142135"/>
                </a:solidFill>
                <a:latin typeface="Poppins"/>
                <a:cs typeface="Poppins"/>
              </a:rPr>
              <a:t>Completion </a:t>
            </a:r>
          </a:p>
          <a:p>
            <a:pPr marL="285750" indent="-285750">
              <a:buFont typeface="Wingdings" panose="05000000000000000000" pitchFamily="2" charset="2"/>
              <a:buChar char="Ø"/>
            </a:pPr>
            <a:r>
              <a:rPr lang="en-US" sz="1400" dirty="0">
                <a:solidFill>
                  <a:srgbClr val="142135"/>
                </a:solidFill>
                <a:latin typeface="Poppins"/>
                <a:cs typeface="Poppins"/>
              </a:rPr>
              <a:t>Long Term Sustainability</a:t>
            </a:r>
            <a:endParaRPr lang="en-US" sz="1400" i="1" dirty="0">
              <a:solidFill>
                <a:srgbClr val="142135"/>
              </a:solidFill>
              <a:cs typeface="Calibri"/>
            </a:endParaRPr>
          </a:p>
          <a:p>
            <a:pPr marL="213995" indent="-213995" fontAlgn="base">
              <a:buChar char="•"/>
            </a:pPr>
            <a:endParaRPr lang="en-US" sz="1201" dirty="0">
              <a:solidFill>
                <a:srgbClr val="142135"/>
              </a:solidFill>
              <a:cs typeface="Calibri" panose="020F0502020204030204"/>
            </a:endParaRPr>
          </a:p>
          <a:p>
            <a:endParaRPr lang="en-US" sz="1351" dirty="0">
              <a:solidFill>
                <a:schemeClr val="tx2"/>
              </a:solidFill>
              <a:cs typeface="Calibri" panose="020F0502020204030204"/>
            </a:endParaRPr>
          </a:p>
        </p:txBody>
      </p:sp>
      <p:sp>
        <p:nvSpPr>
          <p:cNvPr id="2" name="TextBox 1">
            <a:extLst>
              <a:ext uri="{FF2B5EF4-FFF2-40B4-BE49-F238E27FC236}">
                <a16:creationId xmlns:a16="http://schemas.microsoft.com/office/drawing/2014/main" id="{9F971DC7-BDC4-46EA-8E9A-71A3D6321B95}"/>
              </a:ext>
            </a:extLst>
          </p:cNvPr>
          <p:cNvSpPr txBox="1"/>
          <p:nvPr/>
        </p:nvSpPr>
        <p:spPr>
          <a:xfrm>
            <a:off x="7074711" y="4276473"/>
            <a:ext cx="3827991"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pages 12-14 of the RFP</a:t>
            </a:r>
          </a:p>
        </p:txBody>
      </p:sp>
      <p:sp>
        <p:nvSpPr>
          <p:cNvPr id="4" name="Title 3">
            <a:extLst>
              <a:ext uri="{FF2B5EF4-FFF2-40B4-BE49-F238E27FC236}">
                <a16:creationId xmlns:a16="http://schemas.microsoft.com/office/drawing/2014/main" id="{1E52C921-C24B-3CE2-2F99-762F7E4E6B0F}"/>
              </a:ext>
            </a:extLst>
          </p:cNvPr>
          <p:cNvSpPr>
            <a:spLocks noGrp="1"/>
          </p:cNvSpPr>
          <p:nvPr>
            <p:ph type="title"/>
          </p:nvPr>
        </p:nvSpPr>
        <p:spPr>
          <a:xfrm>
            <a:off x="364567" y="641337"/>
            <a:ext cx="4207433" cy="304287"/>
          </a:xfrm>
        </p:spPr>
        <p:txBody>
          <a:bodyPr/>
          <a:lstStyle/>
          <a:p>
            <a:r>
              <a:rPr lang="en-US" sz="2102" b="1" dirty="0">
                <a:solidFill>
                  <a:schemeClr val="accent1"/>
                </a:solidFill>
                <a:latin typeface="Poppins" panose="00000500000000000000" pitchFamily="2" charset="0"/>
                <a:cs typeface="Poppins" panose="00000500000000000000" pitchFamily="2" charset="0"/>
              </a:rPr>
              <a:t>Vision For Success</a:t>
            </a:r>
            <a:br>
              <a:rPr lang="en-US" sz="1501" dirty="0">
                <a:solidFill>
                  <a:schemeClr val="accent1"/>
                </a:solidFill>
                <a:latin typeface="Poppins" panose="00000500000000000000" pitchFamily="2" charset="0"/>
                <a:cs typeface="Poppins" panose="00000500000000000000" pitchFamily="2" charset="0"/>
              </a:rPr>
            </a:br>
            <a:endParaRPr lang="en-US" dirty="0"/>
          </a:p>
        </p:txBody>
      </p:sp>
    </p:spTree>
    <p:extLst>
      <p:ext uri="{BB962C8B-B14F-4D97-AF65-F5344CB8AC3E}">
        <p14:creationId xmlns:p14="http://schemas.microsoft.com/office/powerpoint/2010/main" val="1103934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D839-BFD1-C358-E15F-9295E2FF9383}"/>
              </a:ext>
            </a:extLst>
          </p:cNvPr>
          <p:cNvSpPr>
            <a:spLocks noGrp="1"/>
          </p:cNvSpPr>
          <p:nvPr>
            <p:ph type="title"/>
          </p:nvPr>
        </p:nvSpPr>
        <p:spPr/>
        <p:txBody>
          <a:bodyPr lIns="0" tIns="45720" rIns="91440" bIns="45720" anchor="t">
            <a:noAutofit/>
          </a:bodyPr>
          <a:lstStyle/>
          <a:p>
            <a:r>
              <a:rPr lang="en-US" sz="1900" dirty="0">
                <a:solidFill>
                  <a:schemeClr val="accent1"/>
                </a:solidFill>
              </a:rPr>
              <a:t>Vision For Success</a:t>
            </a:r>
            <a:endParaRPr lang="en-US" dirty="0"/>
          </a:p>
        </p:txBody>
      </p:sp>
      <p:sp>
        <p:nvSpPr>
          <p:cNvPr id="3" name="Text Placeholder 2">
            <a:extLst>
              <a:ext uri="{FF2B5EF4-FFF2-40B4-BE49-F238E27FC236}">
                <a16:creationId xmlns:a16="http://schemas.microsoft.com/office/drawing/2014/main" id="{ADABEDEE-9E3C-8E6D-6BD4-9660CC5E3077}"/>
              </a:ext>
            </a:extLst>
          </p:cNvPr>
          <p:cNvSpPr>
            <a:spLocks noGrp="1"/>
          </p:cNvSpPr>
          <p:nvPr>
            <p:ph type="body" sz="quarter" idx="10"/>
          </p:nvPr>
        </p:nvSpPr>
        <p:spPr>
          <a:xfrm>
            <a:off x="443152" y="1482224"/>
            <a:ext cx="7299560" cy="2713578"/>
          </a:xfrm>
        </p:spPr>
        <p:txBody>
          <a:bodyPr lIns="91440" tIns="45720" rIns="91440" bIns="45720" anchor="t"/>
          <a:lstStyle/>
          <a:p>
            <a:pPr>
              <a:lnSpc>
                <a:spcPct val="90000"/>
              </a:lnSpc>
              <a:spcBef>
                <a:spcPts val="1000"/>
              </a:spcBef>
            </a:pPr>
            <a:r>
              <a:rPr lang="en-US" sz="1600" i="1" dirty="0">
                <a:latin typeface="Poppins" panose="00000500000000000000" pitchFamily="2" charset="0"/>
                <a:cs typeface="Poppins" panose="00000500000000000000" pitchFamily="2" charset="0"/>
              </a:rPr>
              <a:t>Organizational Capacity</a:t>
            </a:r>
            <a:endParaRPr lang="en-US" sz="1600" dirty="0">
              <a:latin typeface="Poppins" panose="00000500000000000000" pitchFamily="2" charset="0"/>
              <a:cs typeface="Poppins" panose="00000500000000000000" pitchFamily="2" charset="0"/>
            </a:endParaRP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Early Care and Education Expertise</a:t>
            </a: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Track Record of Success</a:t>
            </a: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Dedicated Personnel</a:t>
            </a:r>
          </a:p>
          <a:p>
            <a:pPr marL="1143000" lvl="2" indent="-285750">
              <a:spcBef>
                <a:spcPts val="1000"/>
              </a:spcBef>
              <a:buFont typeface="Wingdings"/>
              <a:buChar char="Ø"/>
            </a:pPr>
            <a:r>
              <a:rPr lang="en-US" sz="1100" dirty="0">
                <a:latin typeface="Poppins" panose="00000500000000000000" pitchFamily="2" charset="0"/>
                <a:cs typeface="Poppins" panose="00000500000000000000" pitchFamily="2" charset="0"/>
              </a:rPr>
              <a:t>Apprentices, Mentor and Program Coordinator</a:t>
            </a: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Diverse Workforce </a:t>
            </a: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Data and Technology </a:t>
            </a:r>
          </a:p>
          <a:p>
            <a:pPr marL="800100" lvl="1" indent="-285750">
              <a:lnSpc>
                <a:spcPct val="90000"/>
              </a:lnSpc>
              <a:spcBef>
                <a:spcPts val="1000"/>
              </a:spcBef>
              <a:buFont typeface="Wingdings"/>
              <a:buChar char="Ø"/>
            </a:pPr>
            <a:r>
              <a:rPr lang="en-US" sz="1400" dirty="0">
                <a:latin typeface="Poppins" panose="00000500000000000000" pitchFamily="2" charset="0"/>
                <a:cs typeface="Poppins" panose="00000500000000000000" pitchFamily="2" charset="0"/>
              </a:rPr>
              <a:t>Data Security, Privacy, and Confidentiality </a:t>
            </a:r>
            <a:endParaRPr lang="en-US" sz="1400" i="1" dirty="0">
              <a:latin typeface="Poppins" panose="00000500000000000000" pitchFamily="2" charset="0"/>
              <a:cs typeface="Poppins" panose="00000500000000000000" pitchFamily="2" charset="0"/>
            </a:endParaRPr>
          </a:p>
          <a:p>
            <a:endParaRPr lang="en-US" dirty="0"/>
          </a:p>
        </p:txBody>
      </p:sp>
      <p:sp>
        <p:nvSpPr>
          <p:cNvPr id="4" name="TextBox 3">
            <a:extLst>
              <a:ext uri="{FF2B5EF4-FFF2-40B4-BE49-F238E27FC236}">
                <a16:creationId xmlns:a16="http://schemas.microsoft.com/office/drawing/2014/main" id="{95B111A8-98CF-0121-17AE-5361E35FF3CE}"/>
              </a:ext>
            </a:extLst>
          </p:cNvPr>
          <p:cNvSpPr txBox="1"/>
          <p:nvPr/>
        </p:nvSpPr>
        <p:spPr>
          <a:xfrm>
            <a:off x="6907258" y="4393053"/>
            <a:ext cx="2743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latin typeface="Poppins"/>
                <a:ea typeface="+mn-lt"/>
                <a:cs typeface="+mn-lt"/>
              </a:rPr>
              <a:t>See pages 15 - 16 of RFP</a:t>
            </a:r>
            <a:endParaRPr lang="en-US" sz="900" dirty="0">
              <a:latin typeface="Poppins"/>
            </a:endParaRPr>
          </a:p>
        </p:txBody>
      </p:sp>
      <p:pic>
        <p:nvPicPr>
          <p:cNvPr id="5" name="Picture 2" descr="3D business people holding the word team - isolated over a ...">
            <a:extLst>
              <a:ext uri="{FF2B5EF4-FFF2-40B4-BE49-F238E27FC236}">
                <a16:creationId xmlns:a16="http://schemas.microsoft.com/office/drawing/2014/main" id="{10E6D09C-088E-11B3-C316-80C26594D156}"/>
              </a:ext>
            </a:extLst>
          </p:cNvPr>
          <p:cNvPicPr>
            <a:picLocks noChangeAspect="1"/>
          </p:cNvPicPr>
          <p:nvPr/>
        </p:nvPicPr>
        <p:blipFill>
          <a:blip r:embed="rId3"/>
          <a:stretch>
            <a:fillRect/>
          </a:stretch>
        </p:blipFill>
        <p:spPr>
          <a:xfrm>
            <a:off x="6133203" y="1284973"/>
            <a:ext cx="2436006" cy="2578316"/>
          </a:xfrm>
          <a:prstGeom prst="rect">
            <a:avLst/>
          </a:prstGeom>
        </p:spPr>
      </p:pic>
    </p:spTree>
    <p:extLst>
      <p:ext uri="{BB962C8B-B14F-4D97-AF65-F5344CB8AC3E}">
        <p14:creationId xmlns:p14="http://schemas.microsoft.com/office/powerpoint/2010/main" val="2110820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736270" y="383130"/>
            <a:ext cx="5311935" cy="392801"/>
          </a:xfrm>
          <a:prstGeom prst="rect">
            <a:avLst/>
          </a:prstGeom>
          <a:noFill/>
        </p:spPr>
        <p:txBody>
          <a:bodyPr wrap="square" lIns="68644" tIns="34322" rIns="68644" bIns="34322" rtlCol="0" anchor="t">
            <a:spAutoFit/>
          </a:bodyPr>
          <a:lstStyle/>
          <a:p>
            <a:r>
              <a:rPr lang="en-US" sz="2102" b="1">
                <a:solidFill>
                  <a:schemeClr val="accent1"/>
                </a:solidFill>
                <a:latin typeface="Poppins" panose="00000500000000000000" pitchFamily="2" charset="0"/>
                <a:cs typeface="Poppins" panose="00000500000000000000" pitchFamily="2" charset="0"/>
              </a:rPr>
              <a:t>Financial &amp; Budget Expectations</a:t>
            </a:r>
            <a:endParaRPr lang="en-US" sz="1501">
              <a:solidFill>
                <a:schemeClr val="accent1"/>
              </a:solidFill>
              <a:latin typeface="Poppins" panose="00000500000000000000" pitchFamily="2" charset="0"/>
              <a:cs typeface="Poppins" panose="00000500000000000000" pitchFamily="2" charset="0"/>
            </a:endParaRPr>
          </a:p>
        </p:txBody>
      </p:sp>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664369" y="1070999"/>
            <a:ext cx="3604810" cy="3601013"/>
          </a:xfrm>
          <a:prstGeom prst="rect">
            <a:avLst/>
          </a:prstGeom>
        </p:spPr>
        <p:txBody>
          <a:bodyPr vert="horz" lIns="68644" tIns="34322" rIns="68644" bIns="34322"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Program Funding Sources</a:t>
            </a:r>
          </a:p>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Total Available Funding &amp; Award Period</a:t>
            </a:r>
          </a:p>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Fiscal Health</a:t>
            </a:r>
          </a:p>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Financial Management</a:t>
            </a:r>
          </a:p>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Bonus Payments</a:t>
            </a:r>
          </a:p>
          <a:p>
            <a:pPr marL="285750" indent="-285750" fontAlgn="base">
              <a:buFont typeface="Wingdings" panose="05000000000000000000" pitchFamily="2" charset="2"/>
              <a:buChar char="§"/>
            </a:pPr>
            <a:r>
              <a:rPr lang="en-US" sz="1400" b="1" dirty="0">
                <a:solidFill>
                  <a:srgbClr val="142135"/>
                </a:solidFill>
                <a:latin typeface="Poppins" panose="00000500000000000000" pitchFamily="2" charset="0"/>
                <a:cs typeface="Poppins" panose="00000500000000000000" pitchFamily="2" charset="0"/>
              </a:rPr>
              <a:t>Cost Standards</a:t>
            </a:r>
          </a:p>
          <a:p>
            <a:pPr marL="628970" lvl="1" indent="-285750" fontAlgn="base">
              <a:buFont typeface="Wingdings" panose="05000000000000000000" pitchFamily="2" charset="2"/>
              <a:buChar char="§"/>
            </a:pPr>
            <a:r>
              <a:rPr lang="en-US" sz="1400" b="1" dirty="0">
                <a:latin typeface="Poppins" panose="00000500000000000000" pitchFamily="2" charset="0"/>
                <a:cs typeface="Poppins" panose="00000500000000000000" pitchFamily="2" charset="0"/>
              </a:rPr>
              <a:t>Annual administrative costs to 10% of the total budget</a:t>
            </a:r>
            <a:endParaRPr lang="en-US" sz="1400" b="1" dirty="0">
              <a:solidFill>
                <a:srgbClr val="142135"/>
              </a:solidFill>
              <a:latin typeface="Poppins" panose="00000500000000000000" pitchFamily="2" charset="0"/>
              <a:cs typeface="Poppins" panose="00000500000000000000" pitchFamily="2" charset="0"/>
            </a:endParaRPr>
          </a:p>
          <a:p>
            <a:pPr marL="214513" indent="-214513" fontAlgn="base">
              <a:buFont typeface="Arial" panose="020B0604020202020204" pitchFamily="34" charset="0"/>
              <a:buChar char="•"/>
            </a:pPr>
            <a:endParaRPr lang="en-US" sz="1800" dirty="0">
              <a:solidFill>
                <a:srgbClr val="142135"/>
              </a:solidFill>
            </a:endParaRPr>
          </a:p>
          <a:p>
            <a:endParaRPr lang="en-US" sz="1501" dirty="0">
              <a:solidFill>
                <a:schemeClr val="tx2"/>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7FE3E29B-1F4A-4666-8CB8-6725C1103A29}"/>
              </a:ext>
            </a:extLst>
          </p:cNvPr>
          <p:cNvSpPr txBox="1"/>
          <p:nvPr/>
        </p:nvSpPr>
        <p:spPr>
          <a:xfrm>
            <a:off x="7494316" y="4841702"/>
            <a:ext cx="536089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 16 of the RFP</a:t>
            </a:r>
          </a:p>
        </p:txBody>
      </p:sp>
      <p:graphicFrame>
        <p:nvGraphicFramePr>
          <p:cNvPr id="3" name="Diagram 2">
            <a:extLst>
              <a:ext uri="{FF2B5EF4-FFF2-40B4-BE49-F238E27FC236}">
                <a16:creationId xmlns:a16="http://schemas.microsoft.com/office/drawing/2014/main" id="{676857B7-2D9F-4CE5-A60C-4F76EAC845AB}"/>
              </a:ext>
            </a:extLst>
          </p:cNvPr>
          <p:cNvGraphicFramePr/>
          <p:nvPr>
            <p:extLst>
              <p:ext uri="{D42A27DB-BD31-4B8C-83A1-F6EECF244321}">
                <p14:modId xmlns:p14="http://schemas.microsoft.com/office/powerpoint/2010/main" val="1600250143"/>
              </p:ext>
            </p:extLst>
          </p:nvPr>
        </p:nvGraphicFramePr>
        <p:xfrm>
          <a:off x="4370745" y="1053085"/>
          <a:ext cx="2153673" cy="3086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DC2B551-0B50-4802-BD3D-E924525B4B63}"/>
              </a:ext>
            </a:extLst>
          </p:cNvPr>
          <p:cNvSpPr txBox="1"/>
          <p:nvPr/>
        </p:nvSpPr>
        <p:spPr>
          <a:xfrm>
            <a:off x="6524416" y="1859924"/>
            <a:ext cx="1438984" cy="646331"/>
          </a:xfrm>
          <a:prstGeom prst="rect">
            <a:avLst/>
          </a:prstGeom>
          <a:noFill/>
        </p:spPr>
        <p:txBody>
          <a:bodyPr wrap="square" lIns="91440" tIns="45720" rIns="91440" bIns="45720" rtlCol="0" anchor="t">
            <a:spAutoFit/>
          </a:bodyPr>
          <a:lstStyle/>
          <a:p>
            <a:r>
              <a:rPr lang="en-US" sz="900" dirty="0">
                <a:latin typeface="Poppins"/>
                <a:cs typeface="Poppins"/>
              </a:rPr>
              <a:t>Minimum allocation for funding for ECE Providers who hire apprentices</a:t>
            </a:r>
            <a:endParaRPr lang="en-US" sz="9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93EC3CDF-99B4-46B7-8CA0-22525D7AFF90}"/>
              </a:ext>
            </a:extLst>
          </p:cNvPr>
          <p:cNvSpPr txBox="1"/>
          <p:nvPr/>
        </p:nvSpPr>
        <p:spPr>
          <a:xfrm>
            <a:off x="6530766" y="2572269"/>
            <a:ext cx="1497128" cy="646331"/>
          </a:xfrm>
          <a:prstGeom prst="rect">
            <a:avLst/>
          </a:prstGeom>
          <a:noFill/>
        </p:spPr>
        <p:txBody>
          <a:bodyPr wrap="square" lIns="91440" tIns="45720" rIns="91440" bIns="45720" rtlCol="0" anchor="t">
            <a:spAutoFit/>
          </a:bodyPr>
          <a:lstStyle/>
          <a:p>
            <a:r>
              <a:rPr lang="en-US" sz="900" dirty="0">
                <a:latin typeface="Poppins"/>
                <a:cs typeface="Poppins"/>
              </a:rPr>
              <a:t>Minimum allocation for funding for ECE Providers who hire apprentices</a:t>
            </a:r>
            <a:endParaRPr lang="en-US" sz="9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7C9F7388-204D-4242-901A-CA19DED6D338}"/>
              </a:ext>
            </a:extLst>
          </p:cNvPr>
          <p:cNvSpPr txBox="1"/>
          <p:nvPr/>
        </p:nvSpPr>
        <p:spPr>
          <a:xfrm>
            <a:off x="6559001" y="3425400"/>
            <a:ext cx="1438984" cy="1477328"/>
          </a:xfrm>
          <a:prstGeom prst="rect">
            <a:avLst/>
          </a:prstGeom>
          <a:noFill/>
        </p:spPr>
        <p:txBody>
          <a:bodyPr wrap="square" lIns="91440" tIns="45720" rIns="91440" bIns="45720" rtlCol="0" anchor="t">
            <a:spAutoFit/>
          </a:bodyPr>
          <a:lstStyle/>
          <a:p>
            <a:r>
              <a:rPr lang="en-US" sz="900" dirty="0">
                <a:latin typeface="Poppins"/>
                <a:cs typeface="Poppins"/>
              </a:rPr>
              <a:t>Do not add amounts of multiple proposals or reference other submitted  proposals if applying for more than one pathway. Budgets should only be for the proposal submitted for the pathway. </a:t>
            </a:r>
            <a:endParaRPr lang="en-US" sz="900" dirty="0">
              <a:latin typeface="Poppins" panose="00000500000000000000" pitchFamily="2" charset="0"/>
              <a:cs typeface="Poppins" panose="00000500000000000000" pitchFamily="2" charset="0"/>
            </a:endParaRPr>
          </a:p>
        </p:txBody>
      </p:sp>
      <p:sp>
        <p:nvSpPr>
          <p:cNvPr id="5" name="Arrow: Right 4">
            <a:extLst>
              <a:ext uri="{FF2B5EF4-FFF2-40B4-BE49-F238E27FC236}">
                <a16:creationId xmlns:a16="http://schemas.microsoft.com/office/drawing/2014/main" id="{0BEFF0B5-A0C9-4F7C-B7DC-235DE275D632}"/>
              </a:ext>
            </a:extLst>
          </p:cNvPr>
          <p:cNvSpPr/>
          <p:nvPr/>
        </p:nvSpPr>
        <p:spPr>
          <a:xfrm>
            <a:off x="6233485" y="1981301"/>
            <a:ext cx="297281" cy="261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Arrow: Right 13">
            <a:extLst>
              <a:ext uri="{FF2B5EF4-FFF2-40B4-BE49-F238E27FC236}">
                <a16:creationId xmlns:a16="http://schemas.microsoft.com/office/drawing/2014/main" id="{0608C404-7B84-4740-9956-9B2ECC3B0B4A}"/>
              </a:ext>
            </a:extLst>
          </p:cNvPr>
          <p:cNvSpPr/>
          <p:nvPr/>
        </p:nvSpPr>
        <p:spPr>
          <a:xfrm>
            <a:off x="6237252" y="2733327"/>
            <a:ext cx="297281" cy="261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Arrow: Right 14">
            <a:extLst>
              <a:ext uri="{FF2B5EF4-FFF2-40B4-BE49-F238E27FC236}">
                <a16:creationId xmlns:a16="http://schemas.microsoft.com/office/drawing/2014/main" id="{3E5AE74E-1AEC-45BF-B145-AE6C7B8317A9}"/>
              </a:ext>
            </a:extLst>
          </p:cNvPr>
          <p:cNvSpPr/>
          <p:nvPr/>
        </p:nvSpPr>
        <p:spPr>
          <a:xfrm>
            <a:off x="6233485" y="3555897"/>
            <a:ext cx="297281" cy="261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a:extLst>
              <a:ext uri="{FF2B5EF4-FFF2-40B4-BE49-F238E27FC236}">
                <a16:creationId xmlns:a16="http://schemas.microsoft.com/office/drawing/2014/main" id="{D83BE286-D985-9B73-A94E-AD71EA7941B1}"/>
              </a:ext>
            </a:extLst>
          </p:cNvPr>
          <p:cNvPicPr>
            <a:picLocks noChangeAspect="1"/>
          </p:cNvPicPr>
          <p:nvPr/>
        </p:nvPicPr>
        <p:blipFill>
          <a:blip r:embed="rId8"/>
          <a:stretch>
            <a:fillRect/>
          </a:stretch>
        </p:blipFill>
        <p:spPr>
          <a:xfrm>
            <a:off x="7047914" y="202654"/>
            <a:ext cx="1900142" cy="529427"/>
          </a:xfrm>
          <a:prstGeom prst="rect">
            <a:avLst/>
          </a:prstGeom>
        </p:spPr>
      </p:pic>
    </p:spTree>
    <p:extLst>
      <p:ext uri="{BB962C8B-B14F-4D97-AF65-F5344CB8AC3E}">
        <p14:creationId xmlns:p14="http://schemas.microsoft.com/office/powerpoint/2010/main" val="422179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736270" y="383130"/>
            <a:ext cx="5311935" cy="392801"/>
          </a:xfrm>
          <a:prstGeom prst="rect">
            <a:avLst/>
          </a:prstGeom>
          <a:noFill/>
        </p:spPr>
        <p:txBody>
          <a:bodyPr wrap="square" lIns="68644" tIns="34322" rIns="68644" bIns="34322" rtlCol="0" anchor="t">
            <a:spAutoFit/>
          </a:bodyPr>
          <a:lstStyle/>
          <a:p>
            <a:r>
              <a:rPr lang="en-US" sz="2102" b="1">
                <a:solidFill>
                  <a:schemeClr val="accent1"/>
                </a:solidFill>
                <a:latin typeface="Poppins" panose="00000500000000000000" pitchFamily="2" charset="0"/>
                <a:cs typeface="Poppins" panose="00000500000000000000" pitchFamily="2" charset="0"/>
              </a:rPr>
              <a:t>Financial &amp; Budget Expectations</a:t>
            </a:r>
            <a:endParaRPr lang="en-US" sz="1501">
              <a:solidFill>
                <a:schemeClr val="accent1"/>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7FE3E29B-1F4A-4666-8CB8-6725C1103A29}"/>
              </a:ext>
            </a:extLst>
          </p:cNvPr>
          <p:cNvSpPr txBox="1"/>
          <p:nvPr/>
        </p:nvSpPr>
        <p:spPr>
          <a:xfrm>
            <a:off x="7494316" y="4841702"/>
            <a:ext cx="536089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 16 of the RFP</a:t>
            </a:r>
          </a:p>
        </p:txBody>
      </p:sp>
      <p:pic>
        <p:nvPicPr>
          <p:cNvPr id="6" name="Picture 5">
            <a:extLst>
              <a:ext uri="{FF2B5EF4-FFF2-40B4-BE49-F238E27FC236}">
                <a16:creationId xmlns:a16="http://schemas.microsoft.com/office/drawing/2014/main" id="{D83BE286-D985-9B73-A94E-AD71EA7941B1}"/>
              </a:ext>
            </a:extLst>
          </p:cNvPr>
          <p:cNvPicPr>
            <a:picLocks noChangeAspect="1"/>
          </p:cNvPicPr>
          <p:nvPr/>
        </p:nvPicPr>
        <p:blipFill>
          <a:blip r:embed="rId3"/>
          <a:stretch>
            <a:fillRect/>
          </a:stretch>
        </p:blipFill>
        <p:spPr>
          <a:xfrm>
            <a:off x="7047914" y="202654"/>
            <a:ext cx="1900142" cy="529427"/>
          </a:xfrm>
          <a:prstGeom prst="rect">
            <a:avLst/>
          </a:prstGeom>
        </p:spPr>
      </p:pic>
      <p:pic>
        <p:nvPicPr>
          <p:cNvPr id="8" name="Picture 7">
            <a:extLst>
              <a:ext uri="{FF2B5EF4-FFF2-40B4-BE49-F238E27FC236}">
                <a16:creationId xmlns:a16="http://schemas.microsoft.com/office/drawing/2014/main" id="{7E4805A6-9545-6CEB-EF3F-12CAF851EB12}"/>
              </a:ext>
            </a:extLst>
          </p:cNvPr>
          <p:cNvPicPr>
            <a:picLocks noChangeAspect="1"/>
          </p:cNvPicPr>
          <p:nvPr/>
        </p:nvPicPr>
        <p:blipFill>
          <a:blip r:embed="rId4"/>
          <a:stretch>
            <a:fillRect/>
          </a:stretch>
        </p:blipFill>
        <p:spPr>
          <a:xfrm>
            <a:off x="2317596" y="814503"/>
            <a:ext cx="6630460" cy="4235013"/>
          </a:xfrm>
          <a:prstGeom prst="rect">
            <a:avLst/>
          </a:prstGeom>
        </p:spPr>
      </p:pic>
      <p:sp>
        <p:nvSpPr>
          <p:cNvPr id="9" name="TextBox 8">
            <a:extLst>
              <a:ext uri="{FF2B5EF4-FFF2-40B4-BE49-F238E27FC236}">
                <a16:creationId xmlns:a16="http://schemas.microsoft.com/office/drawing/2014/main" id="{2E916FFE-019D-B025-7CB7-06A9864E6EE3}"/>
              </a:ext>
            </a:extLst>
          </p:cNvPr>
          <p:cNvSpPr txBox="1"/>
          <p:nvPr/>
        </p:nvSpPr>
        <p:spPr>
          <a:xfrm>
            <a:off x="195944" y="878681"/>
            <a:ext cx="1975621" cy="4170372"/>
          </a:xfrm>
          <a:prstGeom prst="rect">
            <a:avLst/>
          </a:prstGeom>
          <a:solidFill>
            <a:schemeClr val="accent4">
              <a:lumMod val="60000"/>
              <a:lumOff val="40000"/>
            </a:schemeClr>
          </a:solidFill>
          <a:ln>
            <a:solidFill>
              <a:schemeClr val="tx1">
                <a:lumMod val="50000"/>
                <a:lumOff val="50000"/>
              </a:schemeClr>
            </a:solidFill>
          </a:ln>
        </p:spPr>
        <p:txBody>
          <a:bodyPr wrap="square" rtlCol="0">
            <a:spAutoFit/>
          </a:bodyPr>
          <a:lstStyle/>
          <a:p>
            <a:pPr marL="285750" indent="-285750">
              <a:buFont typeface="Arial" panose="020B0604020202020204" pitchFamily="34" charset="0"/>
              <a:buChar char="•"/>
            </a:pPr>
            <a:r>
              <a:rPr lang="en-US" sz="1300" dirty="0"/>
              <a:t>Sample text is to help guide you to fill in budget, justification and staffing costs.</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Please do not alter sections 2 and 3 or the formulas in the fillable fields.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Incentive payments are not included.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The budget calculates your annual program costs for you as well as the cost you will submit for the RFP (for 2 years). </a:t>
            </a:r>
          </a:p>
          <a:p>
            <a:pPr marL="285750" indent="-285750">
              <a:buFont typeface="Arial" panose="020B0604020202020204" pitchFamily="34" charset="0"/>
              <a:buChar char="•"/>
            </a:pPr>
            <a:endParaRPr lang="en-US" dirty="0"/>
          </a:p>
        </p:txBody>
      </p:sp>
      <p:cxnSp>
        <p:nvCxnSpPr>
          <p:cNvPr id="17" name="Straight Arrow Connector 16">
            <a:extLst>
              <a:ext uri="{FF2B5EF4-FFF2-40B4-BE49-F238E27FC236}">
                <a16:creationId xmlns:a16="http://schemas.microsoft.com/office/drawing/2014/main" id="{7BCA6E05-2B98-F243-D997-84B7F23E7396}"/>
              </a:ext>
            </a:extLst>
          </p:cNvPr>
          <p:cNvCxnSpPr>
            <a:cxnSpLocks/>
          </p:cNvCxnSpPr>
          <p:nvPr/>
        </p:nvCxnSpPr>
        <p:spPr>
          <a:xfrm>
            <a:off x="1849186" y="1724177"/>
            <a:ext cx="2787108" cy="2609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879407-1DF6-2E5E-971A-4DB7F92FED1C}"/>
              </a:ext>
            </a:extLst>
          </p:cNvPr>
          <p:cNvCxnSpPr>
            <a:cxnSpLocks/>
          </p:cNvCxnSpPr>
          <p:nvPr/>
        </p:nvCxnSpPr>
        <p:spPr>
          <a:xfrm>
            <a:off x="1849186" y="1724177"/>
            <a:ext cx="3108577" cy="2290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188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2BE5-4D5F-9E57-D7C4-CEEACEE47AA0}"/>
              </a:ext>
            </a:extLst>
          </p:cNvPr>
          <p:cNvSpPr>
            <a:spLocks noGrp="1"/>
          </p:cNvSpPr>
          <p:nvPr>
            <p:ph type="title"/>
          </p:nvPr>
        </p:nvSpPr>
        <p:spPr/>
        <p:txBody>
          <a:bodyPr/>
          <a:lstStyle/>
          <a:p>
            <a:r>
              <a:rPr lang="en-US" sz="4400"/>
              <a:t>RFP Logistics</a:t>
            </a:r>
          </a:p>
        </p:txBody>
      </p:sp>
      <p:sp>
        <p:nvSpPr>
          <p:cNvPr id="3" name="Text Placeholder 2">
            <a:extLst>
              <a:ext uri="{FF2B5EF4-FFF2-40B4-BE49-F238E27FC236}">
                <a16:creationId xmlns:a16="http://schemas.microsoft.com/office/drawing/2014/main" id="{5EF3E8A9-E793-7C1A-8600-F9D3806D9A0C}"/>
              </a:ext>
            </a:extLst>
          </p:cNvPr>
          <p:cNvSpPr>
            <a:spLocks noGrp="1"/>
          </p:cNvSpPr>
          <p:nvPr>
            <p:ph type="body" idx="1"/>
          </p:nvPr>
        </p:nvSpPr>
        <p:spPr>
          <a:xfrm>
            <a:off x="516573" y="2924486"/>
            <a:ext cx="8539089" cy="560069"/>
          </a:xfrm>
        </p:spPr>
        <p:txBody>
          <a:bodyPr>
            <a:noAutofit/>
          </a:bodyPr>
          <a:lstStyle/>
          <a:p>
            <a:r>
              <a:rPr lang="en-US" sz="2800" i="1" dirty="0"/>
              <a:t>What You Need to Know to Submit a Proposal </a:t>
            </a:r>
          </a:p>
        </p:txBody>
      </p:sp>
    </p:spTree>
    <p:extLst>
      <p:ext uri="{BB962C8B-B14F-4D97-AF65-F5344CB8AC3E}">
        <p14:creationId xmlns:p14="http://schemas.microsoft.com/office/powerpoint/2010/main" val="239680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395C7-D9FA-FB41-8153-B0ABBDB7C79F}"/>
              </a:ext>
            </a:extLst>
          </p:cNvPr>
          <p:cNvSpPr txBox="1"/>
          <p:nvPr/>
        </p:nvSpPr>
        <p:spPr>
          <a:xfrm>
            <a:off x="3448195" y="106881"/>
            <a:ext cx="3180827" cy="531429"/>
          </a:xfrm>
          <a:prstGeom prst="rect">
            <a:avLst/>
          </a:prstGeom>
          <a:noFill/>
        </p:spPr>
        <p:txBody>
          <a:bodyPr wrap="square" lIns="68644" tIns="34322" rIns="68644" bIns="34322" rtlCol="0" anchor="t">
            <a:spAutoFit/>
          </a:bodyPr>
          <a:lstStyle/>
          <a:p>
            <a:r>
              <a:rPr lang="en-US" sz="3003" b="1">
                <a:solidFill>
                  <a:schemeClr val="accent1"/>
                </a:solidFill>
                <a:latin typeface="Poppins" panose="00000500000000000000" pitchFamily="2" charset="0"/>
                <a:cs typeface="Poppins" panose="00000500000000000000" pitchFamily="2" charset="0"/>
              </a:rPr>
              <a:t>Welcome</a:t>
            </a:r>
            <a:endParaRPr lang="en-US" sz="3003">
              <a:solidFill>
                <a:schemeClr val="accent1"/>
              </a:solidFill>
              <a:latin typeface="Poppins" panose="00000500000000000000" pitchFamily="2" charset="0"/>
              <a:cs typeface="Poppins" panose="00000500000000000000" pitchFamily="2" charset="0"/>
            </a:endParaRPr>
          </a:p>
        </p:txBody>
      </p:sp>
      <p:sp>
        <p:nvSpPr>
          <p:cNvPr id="7" name="Title 1">
            <a:extLst>
              <a:ext uri="{FF2B5EF4-FFF2-40B4-BE49-F238E27FC236}">
                <a16:creationId xmlns:a16="http://schemas.microsoft.com/office/drawing/2014/main" id="{451D320B-AA5C-224D-B9E9-771316640922}"/>
              </a:ext>
            </a:extLst>
          </p:cNvPr>
          <p:cNvSpPr txBox="1">
            <a:spLocks/>
          </p:cNvSpPr>
          <p:nvPr/>
        </p:nvSpPr>
        <p:spPr>
          <a:xfrm>
            <a:off x="1709228" y="965561"/>
            <a:ext cx="5520292" cy="2083822"/>
          </a:xfrm>
          <a:prstGeom prst="rect">
            <a:avLst/>
          </a:prstGeom>
        </p:spPr>
        <p:txBody>
          <a:bodyPr vert="horz" lIns="68644" tIns="34322" rIns="68644" bIns="34322"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513" indent="-214513">
              <a:lnSpc>
                <a:spcPct val="150000"/>
              </a:lnSpc>
              <a:buFont typeface="Arial" panose="020B0604020202020204" pitchFamily="34" charset="0"/>
              <a:buChar char="•"/>
            </a:pPr>
            <a:endParaRPr lang="en-US" sz="1351">
              <a:solidFill>
                <a:srgbClr val="142135"/>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6D10A369-D9C2-40E7-8AB5-8CF70DBA6A99}"/>
              </a:ext>
            </a:extLst>
          </p:cNvPr>
          <p:cNvPicPr>
            <a:picLocks noChangeAspect="1"/>
          </p:cNvPicPr>
          <p:nvPr/>
        </p:nvPicPr>
        <p:blipFill>
          <a:blip r:embed="rId3"/>
          <a:stretch>
            <a:fillRect/>
          </a:stretch>
        </p:blipFill>
        <p:spPr>
          <a:xfrm>
            <a:off x="1562246" y="918390"/>
            <a:ext cx="5667274" cy="3423045"/>
          </a:xfrm>
          <a:prstGeom prst="rect">
            <a:avLst/>
          </a:prstGeom>
        </p:spPr>
      </p:pic>
      <p:pic>
        <p:nvPicPr>
          <p:cNvPr id="4" name="Picture 3">
            <a:extLst>
              <a:ext uri="{FF2B5EF4-FFF2-40B4-BE49-F238E27FC236}">
                <a16:creationId xmlns:a16="http://schemas.microsoft.com/office/drawing/2014/main" id="{8F72D1E5-615D-49DF-3EBB-CA2CA7401558}"/>
              </a:ext>
            </a:extLst>
          </p:cNvPr>
          <p:cNvPicPr>
            <a:picLocks noChangeAspect="1"/>
          </p:cNvPicPr>
          <p:nvPr/>
        </p:nvPicPr>
        <p:blipFill>
          <a:blip r:embed="rId4"/>
          <a:stretch>
            <a:fillRect/>
          </a:stretch>
        </p:blipFill>
        <p:spPr>
          <a:xfrm>
            <a:off x="3519303" y="4458033"/>
            <a:ext cx="1900142" cy="529427"/>
          </a:xfrm>
          <a:prstGeom prst="rect">
            <a:avLst/>
          </a:prstGeom>
        </p:spPr>
      </p:pic>
    </p:spTree>
    <p:extLst>
      <p:ext uri="{BB962C8B-B14F-4D97-AF65-F5344CB8AC3E}">
        <p14:creationId xmlns:p14="http://schemas.microsoft.com/office/powerpoint/2010/main" val="11051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985654" y="383130"/>
            <a:ext cx="4936844" cy="400110"/>
          </a:xfrm>
          <a:prstGeom prst="rect">
            <a:avLst/>
          </a:prstGeom>
          <a:noFill/>
        </p:spPr>
        <p:txBody>
          <a:bodyPr wrap="square" rtlCol="0">
            <a:spAutoFit/>
          </a:bodyPr>
          <a:lstStyle/>
          <a:p>
            <a:r>
              <a:rPr lang="en-US" sz="2000" b="1">
                <a:solidFill>
                  <a:schemeClr val="accent1"/>
                </a:solidFill>
                <a:latin typeface="Poppins" panose="00000500000000000000" pitchFamily="2" charset="0"/>
                <a:cs typeface="Poppins" panose="00000500000000000000" pitchFamily="2" charset="0"/>
              </a:rPr>
              <a:t>Where to Find/Submit Information</a:t>
            </a:r>
            <a:endParaRPr lang="en-US" sz="2000">
              <a:solidFill>
                <a:schemeClr val="accent1"/>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3C9C08D0-23F3-461D-A3E0-BD15F9D3D322}"/>
              </a:ext>
            </a:extLst>
          </p:cNvPr>
          <p:cNvSpPr txBox="1"/>
          <p:nvPr/>
        </p:nvSpPr>
        <p:spPr>
          <a:xfrm>
            <a:off x="656705" y="1199931"/>
            <a:ext cx="7868731" cy="2952155"/>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pPr marL="257175" indent="-257175">
              <a:spcAft>
                <a:spcPts val="1201"/>
              </a:spcAft>
              <a:buFont typeface="Arial"/>
              <a:buChar char="•"/>
            </a:pPr>
            <a:r>
              <a:rPr lang="en-US" dirty="0">
                <a:latin typeface="Poppins"/>
                <a:cs typeface="Poppins"/>
              </a:rPr>
              <a:t>The RFP is available on OEC’s website at: </a:t>
            </a:r>
            <a:r>
              <a:rPr lang="en-US" dirty="0">
                <a:latin typeface="Poppins"/>
                <a:cs typeface="Poppins"/>
                <a:hlinkClick r:id="rId3"/>
              </a:rPr>
              <a:t> https://www.ctoec.org/center-based-educator-registered-apprenticeship/</a:t>
            </a:r>
          </a:p>
          <a:p>
            <a:pPr marL="257175" indent="-257175">
              <a:spcAft>
                <a:spcPts val="1201"/>
              </a:spcAft>
              <a:buFont typeface="Arial"/>
              <a:buChar char="•"/>
            </a:pPr>
            <a:r>
              <a:rPr lang="en-US" dirty="0">
                <a:latin typeface="Poppins"/>
                <a:cs typeface="Poppins"/>
              </a:rPr>
              <a:t>Information and all documentation are also available on the State Contracting Portal</a:t>
            </a:r>
          </a:p>
          <a:p>
            <a:pPr marL="600075" lvl="1" indent="-257175">
              <a:spcAft>
                <a:spcPts val="751"/>
              </a:spcAft>
              <a:buFont typeface="Wingdings"/>
              <a:buChar char="Ø"/>
            </a:pPr>
            <a:r>
              <a:rPr lang="en-US" sz="1200" dirty="0">
                <a:latin typeface="Poppins"/>
                <a:cs typeface="Poppins"/>
              </a:rPr>
              <a:t>Go to the </a:t>
            </a:r>
            <a:r>
              <a:rPr lang="en-US" sz="1200" dirty="0">
                <a:latin typeface="Poppins"/>
                <a:cs typeface="Poppins"/>
                <a:hlinkClick r:id="rId4"/>
              </a:rPr>
              <a:t>CT Source Bid Board </a:t>
            </a:r>
            <a:r>
              <a:rPr lang="en-US" sz="1200" dirty="0">
                <a:latin typeface="Poppins"/>
                <a:cs typeface="Poppins"/>
              </a:rPr>
              <a:t>and Search for </a:t>
            </a:r>
            <a:r>
              <a:rPr lang="en-US" sz="1200" u="sng" dirty="0">
                <a:solidFill>
                  <a:srgbClr val="2196F3"/>
                </a:solidFill>
                <a:latin typeface="Roboto" panose="02000000000000000000" pitchFamily="2" charset="0"/>
              </a:rPr>
              <a:t>Solicitation # </a:t>
            </a:r>
            <a:r>
              <a:rPr lang="en-US" sz="1200" b="1" u="sng" dirty="0">
                <a:solidFill>
                  <a:srgbClr val="2196F3"/>
                </a:solidFill>
                <a:latin typeface="Roboto" panose="02000000000000000000" pitchFamily="2" charset="0"/>
              </a:rPr>
              <a:t>OEC-24-CBERAP</a:t>
            </a:r>
            <a:endParaRPr lang="en-US" sz="1200" dirty="0">
              <a:latin typeface="Poppins"/>
              <a:cs typeface="Poppins"/>
            </a:endParaRPr>
          </a:p>
          <a:p>
            <a:pPr marL="600075" lvl="1" indent="-257175">
              <a:spcAft>
                <a:spcPts val="751"/>
              </a:spcAft>
              <a:buFont typeface="Wingdings"/>
              <a:buChar char="Ø"/>
            </a:pPr>
            <a:r>
              <a:rPr lang="en-US" sz="1200" dirty="0">
                <a:latin typeface="Poppins"/>
                <a:cs typeface="Poppins"/>
              </a:rPr>
              <a:t>Note: Register at the state portal and subscribe to this RFP; you will receive email updates when new documents are added </a:t>
            </a:r>
          </a:p>
          <a:p>
            <a:pPr marL="257175" indent="-257175">
              <a:spcAft>
                <a:spcPts val="1201"/>
              </a:spcAft>
              <a:buFont typeface="Arial"/>
              <a:buChar char="•"/>
            </a:pPr>
            <a:r>
              <a:rPr lang="en-US" sz="1400" dirty="0">
                <a:solidFill>
                  <a:srgbClr val="142135"/>
                </a:solidFill>
                <a:latin typeface="Poppins"/>
                <a:cs typeface="Poppins"/>
              </a:rPr>
              <a:t>All questions/communications, LOIs, and the final proposal should be emailed to </a:t>
            </a:r>
            <a:r>
              <a:rPr lang="en-US" sz="1400" u="sng" dirty="0">
                <a:latin typeface="Poppins"/>
                <a:cs typeface="Poppins"/>
                <a:hlinkClick r:id="rId5"/>
              </a:rPr>
              <a:t>oec.rfp.commissioner@ct.gov</a:t>
            </a:r>
            <a:r>
              <a:rPr lang="en-US" sz="1400" dirty="0">
                <a:latin typeface="Poppins"/>
                <a:cs typeface="Poppins"/>
              </a:rPr>
              <a:t> </a:t>
            </a:r>
          </a:p>
        </p:txBody>
      </p:sp>
      <p:pic>
        <p:nvPicPr>
          <p:cNvPr id="3" name="Picture 2">
            <a:extLst>
              <a:ext uri="{FF2B5EF4-FFF2-40B4-BE49-F238E27FC236}">
                <a16:creationId xmlns:a16="http://schemas.microsoft.com/office/drawing/2014/main" id="{2916D27C-97AA-0749-8DEB-80463371081F}"/>
              </a:ext>
            </a:extLst>
          </p:cNvPr>
          <p:cNvPicPr>
            <a:picLocks noChangeAspect="1"/>
          </p:cNvPicPr>
          <p:nvPr/>
        </p:nvPicPr>
        <p:blipFill>
          <a:blip r:embed="rId6"/>
          <a:stretch>
            <a:fillRect/>
          </a:stretch>
        </p:blipFill>
        <p:spPr>
          <a:xfrm>
            <a:off x="7047914" y="202654"/>
            <a:ext cx="1900142" cy="529427"/>
          </a:xfrm>
          <a:prstGeom prst="rect">
            <a:avLst/>
          </a:prstGeom>
        </p:spPr>
      </p:pic>
    </p:spTree>
    <p:extLst>
      <p:ext uri="{BB962C8B-B14F-4D97-AF65-F5344CB8AC3E}">
        <p14:creationId xmlns:p14="http://schemas.microsoft.com/office/powerpoint/2010/main" val="1424795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1596683" y="317407"/>
            <a:ext cx="5133384" cy="392801"/>
          </a:xfrm>
          <a:prstGeom prst="rect">
            <a:avLst/>
          </a:prstGeom>
          <a:noFill/>
        </p:spPr>
        <p:txBody>
          <a:bodyPr wrap="square" lIns="68644" tIns="34322" rIns="68644" bIns="34322" rtlCol="0" anchor="t">
            <a:spAutoFit/>
          </a:bodyPr>
          <a:lstStyle/>
          <a:p>
            <a:r>
              <a:rPr lang="en-US" sz="2102" b="1">
                <a:solidFill>
                  <a:schemeClr val="accent1"/>
                </a:solidFill>
                <a:latin typeface="Calibri"/>
                <a:cs typeface="Calibri"/>
              </a:rPr>
              <a:t>Submission &amp; Formatting Requirements</a:t>
            </a:r>
            <a:endParaRPr lang="en-US" sz="1501">
              <a:solidFill>
                <a:schemeClr val="accent1"/>
              </a:solidFill>
              <a:latin typeface="Calibri"/>
              <a:cs typeface="Calibri"/>
            </a:endParaRPr>
          </a:p>
        </p:txBody>
      </p:sp>
      <p:sp>
        <p:nvSpPr>
          <p:cNvPr id="2" name="TextBox 1">
            <a:extLst>
              <a:ext uri="{FF2B5EF4-FFF2-40B4-BE49-F238E27FC236}">
                <a16:creationId xmlns:a16="http://schemas.microsoft.com/office/drawing/2014/main" id="{BD8A6E80-804E-4C70-AD63-DD3D89306BA3}"/>
              </a:ext>
            </a:extLst>
          </p:cNvPr>
          <p:cNvSpPr txBox="1"/>
          <p:nvPr/>
        </p:nvSpPr>
        <p:spPr>
          <a:xfrm>
            <a:off x="7334095" y="4759325"/>
            <a:ext cx="2601529"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 23 of the RFP</a:t>
            </a:r>
            <a:endParaRPr lang="en-US" sz="1000" i="1" dirty="0">
              <a:latin typeface="Poppins"/>
              <a:cs typeface="Poppins"/>
            </a:endParaRPr>
          </a:p>
        </p:txBody>
      </p:sp>
      <p:sp>
        <p:nvSpPr>
          <p:cNvPr id="3" name="TextBox 2">
            <a:extLst>
              <a:ext uri="{FF2B5EF4-FFF2-40B4-BE49-F238E27FC236}">
                <a16:creationId xmlns:a16="http://schemas.microsoft.com/office/drawing/2014/main" id="{2A06F8D4-41AD-4CD1-80F4-EA66A4B02B1F}"/>
              </a:ext>
            </a:extLst>
          </p:cNvPr>
          <p:cNvSpPr txBox="1"/>
          <p:nvPr/>
        </p:nvSpPr>
        <p:spPr>
          <a:xfrm>
            <a:off x="1533379" y="889232"/>
            <a:ext cx="2003684" cy="2939331"/>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Cover Sheet (Page 1)</a:t>
            </a:r>
            <a:endParaRPr lang="en-US" sz="1150" dirty="0">
              <a:latin typeface="Poppins" panose="00000500000000000000" pitchFamily="2" charset="0"/>
              <a:cs typeface="Poppins" panose="00000500000000000000" pitchFamily="2" charset="0"/>
            </a:endParaRP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Table of Contents</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Executive Summary</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Required Attachments</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10-page limit for main body of the proposal</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8.5 x 11 page size</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12-point, Times New Roman font</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Normal margins</a:t>
            </a:r>
          </a:p>
          <a:p>
            <a:pPr marL="214513" indent="-214513">
              <a:spcAft>
                <a:spcPts val="901"/>
              </a:spcAft>
              <a:buFont typeface="Arial"/>
              <a:buChar char="•"/>
            </a:pPr>
            <a:r>
              <a:rPr lang="en-US" sz="1150" dirty="0">
                <a:solidFill>
                  <a:srgbClr val="142135"/>
                </a:solidFill>
                <a:latin typeface="Poppins" panose="00000500000000000000" pitchFamily="2" charset="0"/>
                <a:cs typeface="Poppins" panose="00000500000000000000" pitchFamily="2" charset="0"/>
              </a:rPr>
              <a:t>1.5 line spacing</a:t>
            </a:r>
          </a:p>
        </p:txBody>
      </p:sp>
      <p:sp>
        <p:nvSpPr>
          <p:cNvPr id="4" name="TextBox 3">
            <a:extLst>
              <a:ext uri="{FF2B5EF4-FFF2-40B4-BE49-F238E27FC236}">
                <a16:creationId xmlns:a16="http://schemas.microsoft.com/office/drawing/2014/main" id="{FFA3033C-D0EC-4A88-B572-0A1BB7AB9F80}"/>
              </a:ext>
            </a:extLst>
          </p:cNvPr>
          <p:cNvSpPr txBox="1"/>
          <p:nvPr/>
        </p:nvSpPr>
        <p:spPr>
          <a:xfrm>
            <a:off x="3710306" y="890906"/>
            <a:ext cx="4074794" cy="4001929"/>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1351" b="1" dirty="0">
                <a:solidFill>
                  <a:srgbClr val="C00000"/>
                </a:solidFill>
                <a:latin typeface="Poppins" panose="00000500000000000000" pitchFamily="2" charset="0"/>
                <a:cs typeface="Poppins" panose="00000500000000000000" pitchFamily="2" charset="0"/>
              </a:rPr>
              <a:t>We are not judging how visually “beautiful” your proposal is, but a readable document that is simple to navigate makes it easier for us to focus on the substance of your proposal!</a:t>
            </a:r>
          </a:p>
          <a:p>
            <a:endParaRPr lang="en-US" sz="1351" b="1" u="sng" dirty="0">
              <a:solidFill>
                <a:schemeClr val="tx2"/>
              </a:solidFill>
            </a:endParaRPr>
          </a:p>
          <a:p>
            <a:r>
              <a:rPr lang="en-US" sz="1150" b="1" u="sng" dirty="0">
                <a:solidFill>
                  <a:schemeClr val="tx2"/>
                </a:solidFill>
                <a:latin typeface="Poppins" panose="00000500000000000000" pitchFamily="2" charset="0"/>
                <a:cs typeface="Poppins" panose="00000500000000000000" pitchFamily="2" charset="0"/>
              </a:rPr>
              <a:t>Reminders:</a:t>
            </a:r>
          </a:p>
          <a:p>
            <a:pPr marL="214513" indent="-214513">
              <a:spcAft>
                <a:spcPts val="601"/>
              </a:spcAft>
              <a:buFont typeface="Arial"/>
              <a:buChar char="•"/>
            </a:pPr>
            <a:r>
              <a:rPr lang="en-US" sz="1150" dirty="0">
                <a:latin typeface="Poppins" panose="00000500000000000000" pitchFamily="2" charset="0"/>
                <a:cs typeface="Poppins" panose="00000500000000000000" pitchFamily="2" charset="0"/>
              </a:rPr>
              <a:t>Include page numbers and label each attachment</a:t>
            </a:r>
          </a:p>
          <a:p>
            <a:pPr marL="214513" indent="-214513">
              <a:spcAft>
                <a:spcPts val="601"/>
              </a:spcAft>
              <a:buFont typeface="Arial"/>
              <a:buChar char="•"/>
            </a:pPr>
            <a:r>
              <a:rPr lang="en-US" sz="1150" dirty="0">
                <a:latin typeface="Poppins" panose="00000500000000000000" pitchFamily="2" charset="0"/>
                <a:cs typeface="Poppins" panose="00000500000000000000" pitchFamily="2" charset="0"/>
              </a:rPr>
              <a:t>Make sure any scanned attachment is legible</a:t>
            </a:r>
          </a:p>
          <a:p>
            <a:pPr marL="214513" indent="-214513">
              <a:spcAft>
                <a:spcPts val="601"/>
              </a:spcAft>
              <a:buFont typeface="Arial"/>
              <a:buChar char="•"/>
            </a:pPr>
            <a:r>
              <a:rPr lang="en-US" sz="1150" dirty="0">
                <a:latin typeface="Poppins" panose="00000500000000000000" pitchFamily="2" charset="0"/>
                <a:cs typeface="Poppins" panose="00000500000000000000" pitchFamily="2" charset="0"/>
              </a:rPr>
              <a:t>Budgets should be submitted in their original spreadsheet format from the template provided by OEC</a:t>
            </a:r>
          </a:p>
          <a:p>
            <a:pPr marL="214513" indent="-214513">
              <a:spcAft>
                <a:spcPts val="601"/>
              </a:spcAft>
              <a:buFont typeface="Arial"/>
              <a:buChar char="•"/>
            </a:pPr>
            <a:r>
              <a:rPr lang="en-US" sz="1150" dirty="0">
                <a:latin typeface="Poppins" panose="00000500000000000000" pitchFamily="2" charset="0"/>
                <a:cs typeface="Poppins" panose="00000500000000000000" pitchFamily="2" charset="0"/>
              </a:rPr>
              <a:t>Before you submit your proposal, ask yourself:</a:t>
            </a:r>
          </a:p>
          <a:p>
            <a:pPr marL="557733" lvl="1" indent="-214513">
              <a:spcAft>
                <a:spcPts val="601"/>
              </a:spcAft>
              <a:buFont typeface="Arial"/>
              <a:buChar char="•"/>
            </a:pPr>
            <a:r>
              <a:rPr lang="en-US" sz="1150" i="1" dirty="0">
                <a:latin typeface="Poppins" panose="00000500000000000000" pitchFamily="2" charset="0"/>
                <a:cs typeface="Poppins" panose="00000500000000000000" pitchFamily="2" charset="0"/>
              </a:rPr>
              <a:t>If I was reading through this proposal, would it be easy for me to find the information I’m looking for?</a:t>
            </a:r>
          </a:p>
          <a:p>
            <a:pPr marL="557733" lvl="1" indent="-214513">
              <a:spcAft>
                <a:spcPts val="601"/>
              </a:spcAft>
              <a:buFont typeface="Arial"/>
              <a:buChar char="•"/>
            </a:pPr>
            <a:r>
              <a:rPr lang="en-US" sz="1150" i="1" dirty="0">
                <a:latin typeface="Poppins" panose="00000500000000000000" pitchFamily="2" charset="0"/>
                <a:cs typeface="Poppins" panose="00000500000000000000" pitchFamily="2" charset="0"/>
              </a:rPr>
              <a:t>Do I have to strain my eyes or rotate the document multiple times before I can read the content?</a:t>
            </a:r>
          </a:p>
        </p:txBody>
      </p:sp>
      <p:pic>
        <p:nvPicPr>
          <p:cNvPr id="5" name="Picture 8">
            <a:extLst>
              <a:ext uri="{FF2B5EF4-FFF2-40B4-BE49-F238E27FC236}">
                <a16:creationId xmlns:a16="http://schemas.microsoft.com/office/drawing/2014/main" id="{877A98FA-E380-412D-85D3-EC2B15DCD03B}"/>
              </a:ext>
            </a:extLst>
          </p:cNvPr>
          <p:cNvPicPr>
            <a:picLocks noChangeAspect="1"/>
          </p:cNvPicPr>
          <p:nvPr/>
        </p:nvPicPr>
        <p:blipFill>
          <a:blip r:embed="rId3"/>
          <a:stretch>
            <a:fillRect/>
          </a:stretch>
        </p:blipFill>
        <p:spPr>
          <a:xfrm>
            <a:off x="3576111" y="889232"/>
            <a:ext cx="42534" cy="3514983"/>
          </a:xfrm>
          <a:prstGeom prst="rect">
            <a:avLst/>
          </a:prstGeom>
        </p:spPr>
      </p:pic>
      <p:pic>
        <p:nvPicPr>
          <p:cNvPr id="6" name="Picture 5">
            <a:extLst>
              <a:ext uri="{FF2B5EF4-FFF2-40B4-BE49-F238E27FC236}">
                <a16:creationId xmlns:a16="http://schemas.microsoft.com/office/drawing/2014/main" id="{3D6C8939-730D-B031-A662-15C5ED2C95E8}"/>
              </a:ext>
            </a:extLst>
          </p:cNvPr>
          <p:cNvPicPr>
            <a:picLocks noChangeAspect="1"/>
          </p:cNvPicPr>
          <p:nvPr/>
        </p:nvPicPr>
        <p:blipFill>
          <a:blip r:embed="rId4"/>
          <a:stretch>
            <a:fillRect/>
          </a:stretch>
        </p:blipFill>
        <p:spPr>
          <a:xfrm>
            <a:off x="6991643" y="202655"/>
            <a:ext cx="1956413" cy="545106"/>
          </a:xfrm>
          <a:prstGeom prst="rect">
            <a:avLst/>
          </a:prstGeom>
        </p:spPr>
      </p:pic>
    </p:spTree>
    <p:extLst>
      <p:ext uri="{BB962C8B-B14F-4D97-AF65-F5344CB8AC3E}">
        <p14:creationId xmlns:p14="http://schemas.microsoft.com/office/powerpoint/2010/main" val="49275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651451" y="335862"/>
            <a:ext cx="4030394" cy="415819"/>
          </a:xfrm>
          <a:prstGeom prst="rect">
            <a:avLst/>
          </a:prstGeom>
          <a:noFill/>
        </p:spPr>
        <p:txBody>
          <a:bodyPr wrap="square" rtlCol="0">
            <a:spAutoFit/>
          </a:bodyPr>
          <a:lstStyle/>
          <a:p>
            <a:r>
              <a:rPr lang="en-US" sz="2102" b="1" dirty="0">
                <a:solidFill>
                  <a:schemeClr val="accent1"/>
                </a:solidFill>
                <a:latin typeface="Poppins" panose="00000500000000000000" pitchFamily="2" charset="0"/>
                <a:cs typeface="Poppins" panose="00000500000000000000" pitchFamily="2" charset="0"/>
              </a:rPr>
              <a:t>Writing the RFP Proposal</a:t>
            </a:r>
            <a:endParaRPr lang="en-US" sz="1501" dirty="0">
              <a:solidFill>
                <a:schemeClr val="accent1"/>
              </a:solidFill>
              <a:latin typeface="Poppins" panose="00000500000000000000" pitchFamily="2" charset="0"/>
              <a:cs typeface="Poppins" panose="00000500000000000000" pitchFamily="2" charset="0"/>
            </a:endParaRPr>
          </a:p>
        </p:txBody>
      </p:sp>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415636" y="494012"/>
            <a:ext cx="8532419" cy="4160237"/>
          </a:xfrm>
          <a:prstGeom prst="rect">
            <a:avLst/>
          </a:prstGeom>
        </p:spPr>
        <p:txBody>
          <a:bodyPr vert="horz" lIns="68644" tIns="34322" rIns="68644" bIns="34322"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fontAlgn="base">
              <a:lnSpc>
                <a:spcPct val="150000"/>
              </a:lnSpc>
              <a:buFont typeface="Arial" panose="020B0604020202020204" pitchFamily="34" charset="0"/>
              <a:buChar char="•"/>
            </a:pPr>
            <a:endParaRPr lang="en-US" sz="2500" dirty="0">
              <a:solidFill>
                <a:srgbClr val="142135"/>
              </a:solidFill>
              <a:latin typeface="Poppins" panose="00000500000000000000" pitchFamily="2" charset="0"/>
              <a:cs typeface="Poppins" panose="00000500000000000000" pitchFamily="2" charset="0"/>
            </a:endParaRPr>
          </a:p>
          <a:p>
            <a:pPr marL="342900" indent="-342900" fontAlgn="base">
              <a:lnSpc>
                <a:spcPct val="150000"/>
              </a:lnSpc>
              <a:buFont typeface="Arial" panose="020B0604020202020204" pitchFamily="34" charset="0"/>
              <a:buChar char="•"/>
            </a:pPr>
            <a:r>
              <a:rPr lang="en-US" sz="2000" b="1" dirty="0">
                <a:solidFill>
                  <a:schemeClr val="accent1">
                    <a:lumMod val="75000"/>
                  </a:schemeClr>
                </a:solidFill>
                <a:latin typeface="Poppins" panose="00000500000000000000" pitchFamily="2" charset="0"/>
                <a:cs typeface="Poppins" panose="00000500000000000000" pitchFamily="2" charset="0"/>
              </a:rPr>
              <a:t>Vision for Success </a:t>
            </a:r>
            <a:r>
              <a:rPr lang="en-US" sz="2000" dirty="0">
                <a:solidFill>
                  <a:srgbClr val="142135"/>
                </a:solidFill>
                <a:latin typeface="Poppins" panose="00000500000000000000" pitchFamily="2" charset="0"/>
                <a:cs typeface="Poppins" panose="00000500000000000000" pitchFamily="2" charset="0"/>
              </a:rPr>
              <a:t>–identifies key components of CBE-RAP requirements to be successful as an employer of an apprentice.  (pages 11-16 of the RFP)</a:t>
            </a:r>
          </a:p>
          <a:p>
            <a:pPr marL="342900" indent="-342900" fontAlgn="base">
              <a:lnSpc>
                <a:spcPct val="150000"/>
              </a:lnSpc>
              <a:buFont typeface="Arial" panose="020B0604020202020204" pitchFamily="34" charset="0"/>
              <a:buChar char="•"/>
            </a:pPr>
            <a:r>
              <a:rPr lang="en-US" sz="2000" b="1" dirty="0">
                <a:solidFill>
                  <a:schemeClr val="accent1">
                    <a:lumMod val="75000"/>
                  </a:schemeClr>
                </a:solidFill>
                <a:latin typeface="Poppins" panose="00000500000000000000" pitchFamily="2" charset="0"/>
                <a:cs typeface="Poppins" panose="00000500000000000000" pitchFamily="2" charset="0"/>
              </a:rPr>
              <a:t>Main Proposal Prompts- </a:t>
            </a:r>
            <a:r>
              <a:rPr lang="en-US" sz="2000" dirty="0">
                <a:solidFill>
                  <a:srgbClr val="142135"/>
                </a:solidFill>
                <a:latin typeface="Poppins" panose="00000500000000000000" pitchFamily="2" charset="0"/>
                <a:cs typeface="Poppins" panose="00000500000000000000" pitchFamily="2" charset="0"/>
              </a:rPr>
              <a:t>provides an outline for the main proposal and prompts and questions for the applicants. (pages 24-25 of the RFP)</a:t>
            </a:r>
          </a:p>
          <a:p>
            <a:pPr marL="342900" indent="-342900" fontAlgn="base">
              <a:lnSpc>
                <a:spcPct val="150000"/>
              </a:lnSpc>
              <a:buFont typeface="Arial" panose="020B0604020202020204" pitchFamily="34" charset="0"/>
              <a:buChar char="•"/>
            </a:pPr>
            <a:r>
              <a:rPr lang="en-US" sz="2000" b="1" dirty="0">
                <a:solidFill>
                  <a:schemeClr val="accent1">
                    <a:lumMod val="75000"/>
                  </a:schemeClr>
                </a:solidFill>
                <a:latin typeface="Poppins" panose="00000500000000000000" pitchFamily="2" charset="0"/>
                <a:cs typeface="Poppins" panose="00000500000000000000" pitchFamily="2" charset="0"/>
              </a:rPr>
              <a:t>Evaluation Criteria and Weights- </a:t>
            </a:r>
            <a:r>
              <a:rPr lang="en-US" sz="2000" dirty="0">
                <a:solidFill>
                  <a:srgbClr val="142135"/>
                </a:solidFill>
                <a:latin typeface="Poppins" panose="00000500000000000000" pitchFamily="2" charset="0"/>
                <a:cs typeface="Poppins" panose="00000500000000000000" pitchFamily="2" charset="0"/>
              </a:rPr>
              <a:t>identifies the weights for each scoring section and components of a high score. (pages 20-22 of the RFP)  </a:t>
            </a:r>
          </a:p>
          <a:p>
            <a:pPr marL="342900" indent="-342900" fontAlgn="base">
              <a:lnSpc>
                <a:spcPct val="150000"/>
              </a:lnSpc>
              <a:buFont typeface="Arial" panose="020B0604020202020204" pitchFamily="34" charset="0"/>
              <a:buChar char="•"/>
            </a:pPr>
            <a:r>
              <a:rPr lang="en-US" sz="2000" b="1" dirty="0">
                <a:solidFill>
                  <a:schemeClr val="accent1">
                    <a:lumMod val="75000"/>
                  </a:schemeClr>
                </a:solidFill>
                <a:latin typeface="Poppins" panose="00000500000000000000" pitchFamily="2" charset="0"/>
                <a:cs typeface="Poppins" panose="00000500000000000000" pitchFamily="2" charset="0"/>
              </a:rPr>
              <a:t>CTDOL Appendix A- </a:t>
            </a:r>
            <a:r>
              <a:rPr lang="en-US" sz="2000" dirty="0">
                <a:solidFill>
                  <a:schemeClr val="bg2">
                    <a:lumMod val="10000"/>
                  </a:schemeClr>
                </a:solidFill>
                <a:latin typeface="Poppins" panose="00000500000000000000" pitchFamily="2" charset="0"/>
                <a:cs typeface="Poppins" panose="00000500000000000000" pitchFamily="2" charset="0"/>
              </a:rPr>
              <a:t>is the guide for the program and contains required  information for applicants to understand how the employer should construct their apprenticeship (CBE-RAP) program.  (separate document)</a:t>
            </a:r>
          </a:p>
          <a:p>
            <a:pPr fontAlgn="base">
              <a:lnSpc>
                <a:spcPct val="150000"/>
              </a:lnSpc>
            </a:pPr>
            <a:endParaRPr lang="en-US" sz="3100" dirty="0">
              <a:solidFill>
                <a:srgbClr val="142135"/>
              </a:solidFill>
              <a:latin typeface="Poppins"/>
              <a:cs typeface="Poppins"/>
            </a:endParaRPr>
          </a:p>
          <a:p>
            <a:pPr marL="213995" indent="-213995" fontAlgn="base">
              <a:buFont typeface="Arial" panose="020B0604020202020204" pitchFamily="34" charset="0"/>
              <a:buChar char="•"/>
            </a:pPr>
            <a:endParaRPr lang="en-US" sz="1201" dirty="0">
              <a:solidFill>
                <a:srgbClr val="142135"/>
              </a:solidFill>
              <a:ea typeface="Calibri" panose="020F0502020204030204"/>
              <a:cs typeface="Calibri" panose="020F0502020204030204"/>
            </a:endParaRPr>
          </a:p>
          <a:p>
            <a:endParaRPr lang="en-US" sz="1351" dirty="0">
              <a:solidFill>
                <a:schemeClr val="tx2"/>
              </a:solidFill>
            </a:endParaRPr>
          </a:p>
        </p:txBody>
      </p:sp>
      <p:pic>
        <p:nvPicPr>
          <p:cNvPr id="6" name="Picture 5">
            <a:extLst>
              <a:ext uri="{FF2B5EF4-FFF2-40B4-BE49-F238E27FC236}">
                <a16:creationId xmlns:a16="http://schemas.microsoft.com/office/drawing/2014/main" id="{5076A718-6397-37AF-652D-528C12052B4D}"/>
              </a:ext>
            </a:extLst>
          </p:cNvPr>
          <p:cNvPicPr>
            <a:picLocks noChangeAspect="1"/>
          </p:cNvPicPr>
          <p:nvPr/>
        </p:nvPicPr>
        <p:blipFill>
          <a:blip r:embed="rId3"/>
          <a:stretch>
            <a:fillRect/>
          </a:stretch>
        </p:blipFill>
        <p:spPr>
          <a:xfrm>
            <a:off x="6977574" y="202655"/>
            <a:ext cx="1970481" cy="549026"/>
          </a:xfrm>
          <a:prstGeom prst="rect">
            <a:avLst/>
          </a:prstGeom>
        </p:spPr>
      </p:pic>
    </p:spTree>
    <p:extLst>
      <p:ext uri="{BB962C8B-B14F-4D97-AF65-F5344CB8AC3E}">
        <p14:creationId xmlns:p14="http://schemas.microsoft.com/office/powerpoint/2010/main" val="3358771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1540413" y="383130"/>
            <a:ext cx="4030394" cy="415819"/>
          </a:xfrm>
          <a:prstGeom prst="rect">
            <a:avLst/>
          </a:prstGeom>
          <a:noFill/>
        </p:spPr>
        <p:txBody>
          <a:bodyPr wrap="square" rtlCol="0">
            <a:spAutoFit/>
          </a:bodyPr>
          <a:lstStyle/>
          <a:p>
            <a:r>
              <a:rPr lang="en-US" sz="2102" b="1">
                <a:solidFill>
                  <a:schemeClr val="accent1"/>
                </a:solidFill>
                <a:latin typeface="Poppins" panose="00000500000000000000" pitchFamily="2" charset="0"/>
                <a:cs typeface="Poppins" panose="00000500000000000000" pitchFamily="2" charset="0"/>
              </a:rPr>
              <a:t>Proposal Checklist</a:t>
            </a:r>
            <a:endParaRPr lang="en-US" sz="1501">
              <a:solidFill>
                <a:schemeClr val="accent1"/>
              </a:solidFill>
              <a:latin typeface="Poppins" panose="00000500000000000000" pitchFamily="2" charset="0"/>
              <a:cs typeface="Poppins" panose="00000500000000000000" pitchFamily="2" charset="0"/>
            </a:endParaRPr>
          </a:p>
        </p:txBody>
      </p:sp>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1472741" y="1305085"/>
            <a:ext cx="1929249" cy="1382841"/>
          </a:xfrm>
          <a:prstGeom prst="rect">
            <a:avLst/>
          </a:prstGeom>
        </p:spPr>
        <p:txBody>
          <a:bodyPr vert="horz" lIns="68644" tIns="34322" rIns="68644" bIns="34322" rtlCol="0" anchor="t">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fontAlgn="base">
              <a:lnSpc>
                <a:spcPct val="150000"/>
              </a:lnSpc>
            </a:pPr>
            <a:r>
              <a:rPr lang="en-US" sz="3100" dirty="0">
                <a:solidFill>
                  <a:srgbClr val="142135"/>
                </a:solidFill>
                <a:latin typeface="Poppins" panose="00000500000000000000" pitchFamily="2" charset="0"/>
                <a:cs typeface="Poppins" panose="00000500000000000000" pitchFamily="2" charset="0"/>
              </a:rPr>
              <a:t>This is a tool to help you put together your proposal. </a:t>
            </a:r>
          </a:p>
          <a:p>
            <a:pPr fontAlgn="base">
              <a:lnSpc>
                <a:spcPct val="150000"/>
              </a:lnSpc>
            </a:pPr>
            <a:endParaRPr lang="en-US" sz="2500" dirty="0">
              <a:solidFill>
                <a:srgbClr val="142135"/>
              </a:solidFill>
              <a:latin typeface="Poppins" panose="00000500000000000000" pitchFamily="2" charset="0"/>
              <a:cs typeface="Poppins" panose="00000500000000000000" pitchFamily="2" charset="0"/>
            </a:endParaRPr>
          </a:p>
          <a:p>
            <a:pPr fontAlgn="base">
              <a:lnSpc>
                <a:spcPct val="150000"/>
              </a:lnSpc>
            </a:pPr>
            <a:endParaRPr lang="en-US" sz="2500" dirty="0">
              <a:solidFill>
                <a:srgbClr val="142135"/>
              </a:solidFill>
              <a:latin typeface="Poppins" panose="00000500000000000000" pitchFamily="2" charset="0"/>
              <a:cs typeface="Poppins" panose="00000500000000000000" pitchFamily="2" charset="0"/>
            </a:endParaRPr>
          </a:p>
          <a:p>
            <a:pPr fontAlgn="base">
              <a:lnSpc>
                <a:spcPct val="150000"/>
              </a:lnSpc>
            </a:pPr>
            <a:endParaRPr lang="en-US" sz="3100" dirty="0">
              <a:solidFill>
                <a:srgbClr val="142135"/>
              </a:solidFill>
              <a:latin typeface="Poppins"/>
              <a:cs typeface="Poppins"/>
            </a:endParaRPr>
          </a:p>
          <a:p>
            <a:pPr marL="213995" indent="-213995" fontAlgn="base">
              <a:buFont typeface="Arial" panose="020B0604020202020204" pitchFamily="34" charset="0"/>
              <a:buChar char="•"/>
            </a:pPr>
            <a:endParaRPr lang="en-US" sz="1201" dirty="0">
              <a:solidFill>
                <a:srgbClr val="142135"/>
              </a:solidFill>
              <a:ea typeface="Calibri" panose="020F0502020204030204"/>
              <a:cs typeface="Calibri" panose="020F0502020204030204"/>
            </a:endParaRPr>
          </a:p>
          <a:p>
            <a:endParaRPr lang="en-US" sz="1351" dirty="0">
              <a:solidFill>
                <a:schemeClr val="tx2"/>
              </a:solidFill>
            </a:endParaRPr>
          </a:p>
        </p:txBody>
      </p:sp>
      <p:sp>
        <p:nvSpPr>
          <p:cNvPr id="2" name="Arrow: Right 1">
            <a:extLst>
              <a:ext uri="{FF2B5EF4-FFF2-40B4-BE49-F238E27FC236}">
                <a16:creationId xmlns:a16="http://schemas.microsoft.com/office/drawing/2014/main" id="{64D07457-67C1-4847-9585-F3A2984F6F8D}"/>
              </a:ext>
            </a:extLst>
          </p:cNvPr>
          <p:cNvSpPr/>
          <p:nvPr/>
        </p:nvSpPr>
        <p:spPr>
          <a:xfrm flipV="1">
            <a:off x="1553626" y="2567791"/>
            <a:ext cx="1261896" cy="612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a:extLst>
              <a:ext uri="{FF2B5EF4-FFF2-40B4-BE49-F238E27FC236}">
                <a16:creationId xmlns:a16="http://schemas.microsoft.com/office/drawing/2014/main" id="{5076A718-6397-37AF-652D-528C12052B4D}"/>
              </a:ext>
            </a:extLst>
          </p:cNvPr>
          <p:cNvPicPr>
            <a:picLocks noChangeAspect="1"/>
          </p:cNvPicPr>
          <p:nvPr/>
        </p:nvPicPr>
        <p:blipFill>
          <a:blip r:embed="rId3"/>
          <a:stretch>
            <a:fillRect/>
          </a:stretch>
        </p:blipFill>
        <p:spPr>
          <a:xfrm>
            <a:off x="6977574" y="202655"/>
            <a:ext cx="1970481" cy="549026"/>
          </a:xfrm>
          <a:prstGeom prst="rect">
            <a:avLst/>
          </a:prstGeom>
        </p:spPr>
      </p:pic>
      <p:sp>
        <p:nvSpPr>
          <p:cNvPr id="5" name="TextBox 4">
            <a:extLst>
              <a:ext uri="{FF2B5EF4-FFF2-40B4-BE49-F238E27FC236}">
                <a16:creationId xmlns:a16="http://schemas.microsoft.com/office/drawing/2014/main" id="{8F8A415F-39EC-BD27-4B9D-B6178E4B8585}"/>
              </a:ext>
            </a:extLst>
          </p:cNvPr>
          <p:cNvSpPr txBox="1"/>
          <p:nvPr/>
        </p:nvSpPr>
        <p:spPr>
          <a:xfrm>
            <a:off x="7129143" y="4714776"/>
            <a:ext cx="2743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latin typeface="Poppins"/>
                <a:ea typeface="Calibri"/>
                <a:cs typeface="Calibri"/>
              </a:rPr>
              <a:t>See pages 36 – 37 of the RFP</a:t>
            </a:r>
            <a:endParaRPr lang="en-US" sz="900" i="1" dirty="0">
              <a:latin typeface="Poppins"/>
            </a:endParaRPr>
          </a:p>
        </p:txBody>
      </p:sp>
      <p:pic>
        <p:nvPicPr>
          <p:cNvPr id="7" name="Picture 6">
            <a:extLst>
              <a:ext uri="{FF2B5EF4-FFF2-40B4-BE49-F238E27FC236}">
                <a16:creationId xmlns:a16="http://schemas.microsoft.com/office/drawing/2014/main" id="{75F1D7E0-54B6-CD4C-9018-B27D797BA610}"/>
              </a:ext>
            </a:extLst>
          </p:cNvPr>
          <p:cNvPicPr>
            <a:picLocks noChangeAspect="1"/>
          </p:cNvPicPr>
          <p:nvPr/>
        </p:nvPicPr>
        <p:blipFill>
          <a:blip r:embed="rId4"/>
          <a:stretch>
            <a:fillRect/>
          </a:stretch>
        </p:blipFill>
        <p:spPr>
          <a:xfrm>
            <a:off x="3482875" y="1208814"/>
            <a:ext cx="4673377" cy="3057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7520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8AD5-DE67-5626-0ECE-CBBD5BE43CAB}"/>
              </a:ext>
            </a:extLst>
          </p:cNvPr>
          <p:cNvSpPr>
            <a:spLocks noGrp="1"/>
          </p:cNvSpPr>
          <p:nvPr>
            <p:ph type="title"/>
          </p:nvPr>
        </p:nvSpPr>
        <p:spPr/>
        <p:txBody>
          <a:bodyPr/>
          <a:lstStyle/>
          <a:p>
            <a:r>
              <a:rPr lang="en-US" sz="4400"/>
              <a:t>Evaluation Criteria</a:t>
            </a:r>
          </a:p>
        </p:txBody>
      </p:sp>
      <p:sp>
        <p:nvSpPr>
          <p:cNvPr id="3" name="Text Placeholder 2">
            <a:extLst>
              <a:ext uri="{FF2B5EF4-FFF2-40B4-BE49-F238E27FC236}">
                <a16:creationId xmlns:a16="http://schemas.microsoft.com/office/drawing/2014/main" id="{927E7FFD-B982-28DC-C4CB-60D689287381}"/>
              </a:ext>
            </a:extLst>
          </p:cNvPr>
          <p:cNvSpPr>
            <a:spLocks noGrp="1"/>
          </p:cNvSpPr>
          <p:nvPr>
            <p:ph type="body" idx="1"/>
          </p:nvPr>
        </p:nvSpPr>
        <p:spPr/>
        <p:txBody>
          <a:bodyPr>
            <a:normAutofit/>
          </a:bodyPr>
          <a:lstStyle/>
          <a:p>
            <a:r>
              <a:rPr lang="en-US" sz="2800" i="1"/>
              <a:t>How We’ll be Scoring Proposals</a:t>
            </a:r>
          </a:p>
        </p:txBody>
      </p:sp>
    </p:spTree>
    <p:extLst>
      <p:ext uri="{BB962C8B-B14F-4D97-AF65-F5344CB8AC3E}">
        <p14:creationId xmlns:p14="http://schemas.microsoft.com/office/powerpoint/2010/main" val="2446867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AF086-B507-9448-A50C-1A9ADD4E6214}"/>
              </a:ext>
            </a:extLst>
          </p:cNvPr>
          <p:cNvSpPr txBox="1"/>
          <p:nvPr/>
        </p:nvSpPr>
        <p:spPr>
          <a:xfrm>
            <a:off x="1819591" y="383130"/>
            <a:ext cx="4228614" cy="415819"/>
          </a:xfrm>
          <a:prstGeom prst="rect">
            <a:avLst/>
          </a:prstGeom>
          <a:noFill/>
        </p:spPr>
        <p:txBody>
          <a:bodyPr wrap="square" rtlCol="0">
            <a:spAutoFit/>
          </a:bodyPr>
          <a:lstStyle/>
          <a:p>
            <a:r>
              <a:rPr lang="en-US" sz="2102" b="1">
                <a:solidFill>
                  <a:schemeClr val="accent1"/>
                </a:solidFill>
                <a:latin typeface="Poppins" panose="00000500000000000000" pitchFamily="2" charset="0"/>
                <a:cs typeface="Poppins" panose="00000500000000000000" pitchFamily="2" charset="0"/>
              </a:rPr>
              <a:t>Evaluation Criteria</a:t>
            </a:r>
            <a:endParaRPr lang="en-US" sz="1501">
              <a:solidFill>
                <a:schemeClr val="accent1"/>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D5A370A7-77C1-48ED-97F8-107034F81EE7}"/>
              </a:ext>
            </a:extLst>
          </p:cNvPr>
          <p:cNvSpPr txBox="1"/>
          <p:nvPr/>
        </p:nvSpPr>
        <p:spPr>
          <a:xfrm>
            <a:off x="7150066" y="4737795"/>
            <a:ext cx="309885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pages 20 - 22 of the RFP</a:t>
            </a:r>
            <a:endParaRPr lang="en-US" sz="1200" i="1" dirty="0">
              <a:latin typeface="Poppins"/>
              <a:cs typeface="Poppins"/>
            </a:endParaRPr>
          </a:p>
        </p:txBody>
      </p:sp>
      <p:graphicFrame>
        <p:nvGraphicFramePr>
          <p:cNvPr id="4" name="Table 3">
            <a:extLst>
              <a:ext uri="{FF2B5EF4-FFF2-40B4-BE49-F238E27FC236}">
                <a16:creationId xmlns:a16="http://schemas.microsoft.com/office/drawing/2014/main" id="{9D646123-CD79-4FB6-92F2-2D36BF01AAC5}"/>
              </a:ext>
            </a:extLst>
          </p:cNvPr>
          <p:cNvGraphicFramePr>
            <a:graphicFrameLocks noGrp="1"/>
          </p:cNvGraphicFramePr>
          <p:nvPr>
            <p:extLst>
              <p:ext uri="{D42A27DB-BD31-4B8C-83A1-F6EECF244321}">
                <p14:modId xmlns:p14="http://schemas.microsoft.com/office/powerpoint/2010/main" val="2690453703"/>
              </p:ext>
            </p:extLst>
          </p:nvPr>
        </p:nvGraphicFramePr>
        <p:xfrm>
          <a:off x="1814710" y="999458"/>
          <a:ext cx="5501014" cy="2850898"/>
        </p:xfrm>
        <a:graphic>
          <a:graphicData uri="http://schemas.openxmlformats.org/drawingml/2006/table">
            <a:tbl>
              <a:tblPr firstRow="1" bandRow="1">
                <a:tableStyleId>{5C22544A-7EE6-4342-B048-85BDC9FD1C3A}</a:tableStyleId>
              </a:tblPr>
              <a:tblGrid>
                <a:gridCol w="3975603">
                  <a:extLst>
                    <a:ext uri="{9D8B030D-6E8A-4147-A177-3AD203B41FA5}">
                      <a16:colId xmlns:a16="http://schemas.microsoft.com/office/drawing/2014/main" val="1051148850"/>
                    </a:ext>
                  </a:extLst>
                </a:gridCol>
                <a:gridCol w="1525411">
                  <a:extLst>
                    <a:ext uri="{9D8B030D-6E8A-4147-A177-3AD203B41FA5}">
                      <a16:colId xmlns:a16="http://schemas.microsoft.com/office/drawing/2014/main" val="1664376439"/>
                    </a:ext>
                  </a:extLst>
                </a:gridCol>
              </a:tblGrid>
              <a:tr h="324722">
                <a:tc>
                  <a:txBody>
                    <a:bodyPr/>
                    <a:lstStyle/>
                    <a:p>
                      <a:pPr marL="0" algn="ctr" rtl="0" eaLnBrk="1" latinLnBrk="0" hangingPunct="1">
                        <a:spcBef>
                          <a:spcPts val="0"/>
                        </a:spcBef>
                        <a:spcAft>
                          <a:spcPts val="0"/>
                        </a:spcAft>
                      </a:pPr>
                      <a:r>
                        <a:rPr lang="en-US" sz="1200" kern="1200">
                          <a:effectLst/>
                          <a:latin typeface="Poppins" panose="00000500000000000000" pitchFamily="2" charset="0"/>
                          <a:cs typeface="Poppins" panose="00000500000000000000" pitchFamily="2" charset="0"/>
                        </a:rPr>
                        <a:t>Evaluation Criterion</a:t>
                      </a:r>
                      <a:r>
                        <a:rPr lang="en-US" sz="1200" kern="1200" baseline="0">
                          <a:effectLst/>
                          <a:latin typeface="Poppins" panose="00000500000000000000" pitchFamily="2" charset="0"/>
                          <a:cs typeface="Poppins" panose="00000500000000000000" pitchFamily="2" charset="0"/>
                        </a:rPr>
                        <a:t> Title</a:t>
                      </a:r>
                      <a:endParaRPr lang="en-US" sz="100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a:effectLst/>
                          <a:latin typeface="Poppins" panose="00000500000000000000" pitchFamily="2" charset="0"/>
                          <a:cs typeface="Poppins" panose="00000500000000000000" pitchFamily="2" charset="0"/>
                        </a:rPr>
                        <a:t>Weight</a:t>
                      </a:r>
                      <a:endParaRPr lang="en-US" sz="100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117818846"/>
                  </a:ext>
                </a:extLst>
              </a:tr>
              <a:tr h="433598">
                <a:tc>
                  <a:txBody>
                    <a:bodyPr/>
                    <a:lstStyle/>
                    <a:p>
                      <a:pPr marL="457200" lvl="1" algn="l" rtl="0" eaLnBrk="1" latinLnBrk="0" hangingPunct="1">
                        <a:spcBef>
                          <a:spcPts val="0"/>
                        </a:spcBef>
                        <a:spcAft>
                          <a:spcPts val="0"/>
                        </a:spcAft>
                      </a:pPr>
                      <a:r>
                        <a:rPr lang="en-US" sz="1200" b="1" kern="1200" dirty="0">
                          <a:effectLst/>
                          <a:latin typeface="Poppins" panose="00000500000000000000" pitchFamily="2" charset="0"/>
                          <a:cs typeface="Poppins" panose="00000500000000000000" pitchFamily="2" charset="0"/>
                        </a:rPr>
                        <a:t>Program Overview</a:t>
                      </a:r>
                      <a:endParaRPr lang="en-US" sz="10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Required for application review</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4006658708"/>
                  </a:ext>
                </a:extLst>
              </a:tr>
              <a:tr h="433598">
                <a:tc>
                  <a:txBody>
                    <a:bodyPr/>
                    <a:lstStyle/>
                    <a:p>
                      <a:pPr marL="457200" lvl="1" algn="l" rtl="0" eaLnBrk="1" latinLnBrk="0" hangingPunct="1">
                        <a:spcBef>
                          <a:spcPts val="0"/>
                        </a:spcBef>
                        <a:spcAft>
                          <a:spcPts val="0"/>
                        </a:spcAft>
                      </a:pPr>
                      <a:r>
                        <a:rPr lang="en-US" sz="1200" b="1" kern="1200" dirty="0">
                          <a:solidFill>
                            <a:schemeClr val="dk1"/>
                          </a:solidFill>
                          <a:effectLst/>
                          <a:latin typeface="Poppins" panose="00000500000000000000" pitchFamily="2" charset="0"/>
                          <a:ea typeface="+mn-ea"/>
                          <a:cs typeface="Poppins" panose="00000500000000000000" pitchFamily="2" charset="0"/>
                        </a:rPr>
                        <a:t>Organizational Structure</a:t>
                      </a:r>
                      <a:endParaRPr lang="en-US" sz="12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30%</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1629998206"/>
                  </a:ext>
                </a:extLst>
              </a:tr>
              <a:tr h="433598">
                <a:tc>
                  <a:txBody>
                    <a:bodyPr/>
                    <a:lstStyle/>
                    <a:p>
                      <a:pPr marL="457200" lvl="1" algn="l" rtl="0" eaLnBrk="1" latinLnBrk="0" hangingPunct="1">
                        <a:spcBef>
                          <a:spcPts val="0"/>
                        </a:spcBef>
                        <a:spcAft>
                          <a:spcPts val="0"/>
                        </a:spcAft>
                      </a:pPr>
                      <a:r>
                        <a:rPr lang="en-US" sz="1200" b="1" kern="1200" dirty="0">
                          <a:effectLst/>
                          <a:latin typeface="Poppins" panose="00000500000000000000" pitchFamily="2" charset="0"/>
                          <a:cs typeface="Poppins" panose="00000500000000000000" pitchFamily="2" charset="0"/>
                        </a:rPr>
                        <a:t>Financial Health</a:t>
                      </a:r>
                      <a:endParaRPr lang="en-US" sz="10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10%</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2959741637"/>
                  </a:ext>
                </a:extLst>
              </a:tr>
              <a:tr h="358186">
                <a:tc>
                  <a:txBody>
                    <a:bodyPr/>
                    <a:lstStyle/>
                    <a:p>
                      <a:pPr marL="457200" lvl="1" algn="l" rtl="0" eaLnBrk="1" latinLnBrk="0" hangingPunct="1">
                        <a:spcBef>
                          <a:spcPts val="0"/>
                        </a:spcBef>
                        <a:spcAft>
                          <a:spcPts val="0"/>
                        </a:spcAft>
                      </a:pPr>
                      <a:r>
                        <a:rPr lang="en-US" sz="1200" b="1" kern="1200" dirty="0">
                          <a:effectLst/>
                          <a:latin typeface="Poppins" panose="00000500000000000000" pitchFamily="2" charset="0"/>
                          <a:cs typeface="Poppins" panose="00000500000000000000" pitchFamily="2" charset="0"/>
                        </a:rPr>
                        <a:t>Program Proposal</a:t>
                      </a:r>
                      <a:endParaRPr lang="en-US" sz="12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50%</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2694529919"/>
                  </a:ext>
                </a:extLst>
              </a:tr>
              <a:tr h="433598">
                <a:tc>
                  <a:txBody>
                    <a:bodyPr/>
                    <a:lstStyle/>
                    <a:p>
                      <a:pPr marL="457200" lvl="1" algn="l" rtl="0" eaLnBrk="1" latinLnBrk="0" hangingPunct="1">
                        <a:spcBef>
                          <a:spcPts val="0"/>
                        </a:spcBef>
                        <a:spcAft>
                          <a:spcPts val="0"/>
                        </a:spcAft>
                      </a:pPr>
                      <a:r>
                        <a:rPr lang="en-US" sz="1200" b="1" kern="1200" dirty="0">
                          <a:effectLst/>
                          <a:latin typeface="Poppins" panose="00000500000000000000" pitchFamily="2" charset="0"/>
                          <a:cs typeface="Poppins" panose="00000500000000000000" pitchFamily="2" charset="0"/>
                        </a:rPr>
                        <a:t>IT, Data and Performance Management</a:t>
                      </a:r>
                      <a:endParaRPr lang="en-US" sz="10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10%</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2553519772"/>
                  </a:ext>
                </a:extLst>
              </a:tr>
              <a:tr h="433598">
                <a:tc>
                  <a:txBody>
                    <a:bodyPr/>
                    <a:lstStyle/>
                    <a:p>
                      <a:pPr marL="457200" lvl="1" algn="l" rtl="0" eaLnBrk="1" latinLnBrk="0" hangingPunct="1">
                        <a:spcBef>
                          <a:spcPts val="0"/>
                        </a:spcBef>
                        <a:spcAft>
                          <a:spcPts val="0"/>
                        </a:spcAft>
                      </a:pPr>
                      <a:r>
                        <a:rPr lang="en-US" sz="1200" b="1" kern="1200" dirty="0">
                          <a:effectLst/>
                          <a:latin typeface="Poppins" panose="00000500000000000000" pitchFamily="2" charset="0"/>
                          <a:cs typeface="Poppins" panose="00000500000000000000" pitchFamily="2" charset="0"/>
                        </a:rPr>
                        <a:t>Bonus</a:t>
                      </a:r>
                      <a:endParaRPr lang="en-US" sz="1000" b="1" dirty="0">
                        <a:effectLst/>
                        <a:latin typeface="Poppins" panose="00000500000000000000" pitchFamily="2" charset="0"/>
                        <a:cs typeface="Poppins" panose="00000500000000000000" pitchFamily="2" charset="0"/>
                      </a:endParaRPr>
                    </a:p>
                  </a:txBody>
                  <a:tcPr marL="0" marR="0" marT="0" marB="0" anchor="ctr"/>
                </a:tc>
                <a:tc>
                  <a:txBody>
                    <a:bodyPr/>
                    <a:lstStyle/>
                    <a:p>
                      <a:pPr marL="0" algn="ctr" rtl="0" eaLnBrk="1" latinLnBrk="0" hangingPunct="1">
                        <a:spcBef>
                          <a:spcPts val="0"/>
                        </a:spcBef>
                        <a:spcAft>
                          <a:spcPts val="0"/>
                        </a:spcAft>
                      </a:pPr>
                      <a:r>
                        <a:rPr lang="en-US" sz="1200" kern="1200" dirty="0">
                          <a:effectLst/>
                          <a:latin typeface="Poppins" panose="00000500000000000000" pitchFamily="2" charset="0"/>
                          <a:cs typeface="Poppins" panose="00000500000000000000" pitchFamily="2" charset="0"/>
                        </a:rPr>
                        <a:t>5 pts</a:t>
                      </a:r>
                      <a:endParaRPr lang="en-US" sz="1000" dirty="0">
                        <a:effectLst/>
                        <a:latin typeface="Poppins" panose="00000500000000000000" pitchFamily="2" charset="0"/>
                        <a:cs typeface="Poppins" panose="00000500000000000000" pitchFamily="2" charset="0"/>
                      </a:endParaRPr>
                    </a:p>
                  </a:txBody>
                  <a:tcPr marL="0" marR="0" marT="0" marB="0" anchor="ctr"/>
                </a:tc>
                <a:extLst>
                  <a:ext uri="{0D108BD9-81ED-4DB2-BD59-A6C34878D82A}">
                    <a16:rowId xmlns:a16="http://schemas.microsoft.com/office/drawing/2014/main" val="1737354184"/>
                  </a:ext>
                </a:extLst>
              </a:tr>
            </a:tbl>
          </a:graphicData>
        </a:graphic>
      </p:graphicFrame>
      <p:pic>
        <p:nvPicPr>
          <p:cNvPr id="6" name="Picture 5">
            <a:extLst>
              <a:ext uri="{FF2B5EF4-FFF2-40B4-BE49-F238E27FC236}">
                <a16:creationId xmlns:a16="http://schemas.microsoft.com/office/drawing/2014/main" id="{717ECF71-6652-8DA6-49C6-B3EEBC57EA97}"/>
              </a:ext>
            </a:extLst>
          </p:cNvPr>
          <p:cNvPicPr>
            <a:picLocks noChangeAspect="1"/>
          </p:cNvPicPr>
          <p:nvPr/>
        </p:nvPicPr>
        <p:blipFill>
          <a:blip r:embed="rId3"/>
          <a:stretch>
            <a:fillRect/>
          </a:stretch>
        </p:blipFill>
        <p:spPr>
          <a:xfrm>
            <a:off x="6977574" y="202654"/>
            <a:ext cx="1970481" cy="549025"/>
          </a:xfrm>
          <a:prstGeom prst="rect">
            <a:avLst/>
          </a:prstGeom>
        </p:spPr>
      </p:pic>
    </p:spTree>
    <p:extLst>
      <p:ext uri="{BB962C8B-B14F-4D97-AF65-F5344CB8AC3E}">
        <p14:creationId xmlns:p14="http://schemas.microsoft.com/office/powerpoint/2010/main" val="1588925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C64CC4-90B4-4F0F-8BFC-48DF942B2003}"/>
              </a:ext>
            </a:extLst>
          </p:cNvPr>
          <p:cNvSpPr txBox="1"/>
          <p:nvPr/>
        </p:nvSpPr>
        <p:spPr>
          <a:xfrm>
            <a:off x="5819303" y="1494514"/>
            <a:ext cx="2059305" cy="238345"/>
          </a:xfrm>
          <a:prstGeom prst="rect">
            <a:avLst/>
          </a:prstGeom>
        </p:spPr>
        <p:txBody>
          <a:bodyPr lIns="68644" tIns="34322" rIns="68644" bIns="34322" anchor="t">
            <a:normAutofit fontScale="92500" lnSpcReduction="10000"/>
          </a:bodyPr>
          <a:lstStyle/>
          <a:p>
            <a:endParaRPr lang="en-US" sz="1351">
              <a:cs typeface="Calibri"/>
            </a:endParaRPr>
          </a:p>
        </p:txBody>
      </p:sp>
      <p:sp>
        <p:nvSpPr>
          <p:cNvPr id="4" name="Title 3">
            <a:extLst>
              <a:ext uri="{FF2B5EF4-FFF2-40B4-BE49-F238E27FC236}">
                <a16:creationId xmlns:a16="http://schemas.microsoft.com/office/drawing/2014/main" id="{335DA9BF-8012-9163-CBC9-BC7484C81B20}"/>
              </a:ext>
            </a:extLst>
          </p:cNvPr>
          <p:cNvSpPr>
            <a:spLocks noGrp="1"/>
          </p:cNvSpPr>
          <p:nvPr>
            <p:ph type="title"/>
          </p:nvPr>
        </p:nvSpPr>
        <p:spPr>
          <a:xfrm>
            <a:off x="1175657" y="1929393"/>
            <a:ext cx="6757059" cy="995093"/>
          </a:xfrm>
        </p:spPr>
        <p:txBody>
          <a:bodyPr/>
          <a:lstStyle/>
          <a:p>
            <a:r>
              <a:rPr lang="en-US" sz="4400" dirty="0"/>
              <a:t>Questions</a:t>
            </a:r>
          </a:p>
        </p:txBody>
      </p:sp>
      <p:sp>
        <p:nvSpPr>
          <p:cNvPr id="5" name="Text Placeholder 4">
            <a:extLst>
              <a:ext uri="{FF2B5EF4-FFF2-40B4-BE49-F238E27FC236}">
                <a16:creationId xmlns:a16="http://schemas.microsoft.com/office/drawing/2014/main" id="{6B4E9C51-1B18-BBEC-458B-7BDC7610BE1C}"/>
              </a:ext>
            </a:extLst>
          </p:cNvPr>
          <p:cNvSpPr>
            <a:spLocks noGrp="1"/>
          </p:cNvSpPr>
          <p:nvPr>
            <p:ph type="body" idx="1"/>
          </p:nvPr>
        </p:nvSpPr>
        <p:spPr/>
        <p:txBody>
          <a:bodyPr>
            <a:normAutofit/>
          </a:bodyPr>
          <a:lstStyle/>
          <a:p>
            <a:r>
              <a:rPr lang="en-US" sz="3200" b="1" i="1" dirty="0"/>
              <a:t>&amp; Key Items to Keep In Mind</a:t>
            </a:r>
          </a:p>
        </p:txBody>
      </p:sp>
      <p:pic>
        <p:nvPicPr>
          <p:cNvPr id="12" name="Picture 2">
            <a:extLst>
              <a:ext uri="{FF2B5EF4-FFF2-40B4-BE49-F238E27FC236}">
                <a16:creationId xmlns:a16="http://schemas.microsoft.com/office/drawing/2014/main" id="{6840EDA0-144F-23C7-56EA-03946FEEC6F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59915" y="141300"/>
            <a:ext cx="2059304" cy="1223767"/>
          </a:xfrm>
          <a:prstGeom prst="rect">
            <a:avLst/>
          </a:prstGeom>
        </p:spPr>
      </p:pic>
    </p:spTree>
    <p:extLst>
      <p:ext uri="{BB962C8B-B14F-4D97-AF65-F5344CB8AC3E}">
        <p14:creationId xmlns:p14="http://schemas.microsoft.com/office/powerpoint/2010/main" val="1698617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186-58E5-A156-E0C1-2894C8DF1258}"/>
              </a:ext>
            </a:extLst>
          </p:cNvPr>
          <p:cNvSpPr>
            <a:spLocks noGrp="1"/>
          </p:cNvSpPr>
          <p:nvPr>
            <p:ph type="title"/>
          </p:nvPr>
        </p:nvSpPr>
        <p:spPr>
          <a:xfrm>
            <a:off x="364567" y="380011"/>
            <a:ext cx="6208425" cy="565614"/>
          </a:xfrm>
        </p:spPr>
        <p:txBody>
          <a:bodyPr lIns="0" tIns="45720" rIns="91440" bIns="45720" anchor="t">
            <a:noAutofit/>
          </a:bodyPr>
          <a:lstStyle/>
          <a:p>
            <a:br>
              <a:rPr lang="en-US" sz="1500">
                <a:latin typeface="Poppins" panose="00000500000000000000" pitchFamily="2" charset="0"/>
                <a:cs typeface="Poppins" panose="00000500000000000000" pitchFamily="2" charset="0"/>
              </a:rPr>
            </a:br>
            <a:endParaRPr lang="en-US"/>
          </a:p>
        </p:txBody>
      </p:sp>
      <p:sp>
        <p:nvSpPr>
          <p:cNvPr id="6" name="TextBox 5">
            <a:extLst>
              <a:ext uri="{FF2B5EF4-FFF2-40B4-BE49-F238E27FC236}">
                <a16:creationId xmlns:a16="http://schemas.microsoft.com/office/drawing/2014/main" id="{157CB990-B54C-D526-8E56-E01060990F75}"/>
              </a:ext>
            </a:extLst>
          </p:cNvPr>
          <p:cNvSpPr txBox="1"/>
          <p:nvPr/>
        </p:nvSpPr>
        <p:spPr>
          <a:xfrm>
            <a:off x="297322" y="405900"/>
            <a:ext cx="63499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latin typeface="Poppins"/>
                <a:ea typeface="+mn-lt"/>
                <a:cs typeface="+mn-lt"/>
              </a:rPr>
              <a:t>Does the RFP funding fund wages of Apprentices?</a:t>
            </a:r>
            <a:endParaRPr lang="en-US" sz="1400" dirty="0">
              <a:solidFill>
                <a:schemeClr val="accent1"/>
              </a:solidFill>
              <a:latin typeface="Poppins"/>
              <a:ea typeface="+mn-lt"/>
              <a:cs typeface="+mn-lt"/>
            </a:endParaRPr>
          </a:p>
        </p:txBody>
      </p:sp>
      <p:sp>
        <p:nvSpPr>
          <p:cNvPr id="8" name="TextBox 7">
            <a:extLst>
              <a:ext uri="{FF2B5EF4-FFF2-40B4-BE49-F238E27FC236}">
                <a16:creationId xmlns:a16="http://schemas.microsoft.com/office/drawing/2014/main" id="{EFF776EE-5AFF-F936-FD42-4AA8EFFCD0A1}"/>
              </a:ext>
            </a:extLst>
          </p:cNvPr>
          <p:cNvSpPr txBox="1"/>
          <p:nvPr/>
        </p:nvSpPr>
        <p:spPr>
          <a:xfrm>
            <a:off x="1311577" y="1835467"/>
            <a:ext cx="69833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highlight>
                  <a:srgbClr val="FFFFFF"/>
                </a:highlight>
                <a:latin typeface="Poppins"/>
                <a:cs typeface="Poppins"/>
              </a:rPr>
              <a:t>No.</a:t>
            </a:r>
            <a:r>
              <a:rPr lang="en-US" sz="1400" dirty="0">
                <a:highlight>
                  <a:srgbClr val="FFFFFF"/>
                </a:highlight>
                <a:latin typeface="Poppins"/>
                <a:cs typeface="Poppins"/>
              </a:rPr>
              <a:t>  The selected applicant must hire apprentices as W-2 employees. The RFP does pay for workforce supports for training, education and assistance to the business for subs during that apprentice training, transportation for apprentices, bonuses, basic needs supports for the apprentice while completing CDA courses, and even mentors (from existing staff) for the apprentice. </a:t>
            </a:r>
            <a:endParaRPr lang="en-US" sz="1400" dirty="0">
              <a:latin typeface="Poppins"/>
              <a:cs typeface="Poppins"/>
            </a:endParaRPr>
          </a:p>
        </p:txBody>
      </p:sp>
    </p:spTree>
    <p:extLst>
      <p:ext uri="{BB962C8B-B14F-4D97-AF65-F5344CB8AC3E}">
        <p14:creationId xmlns:p14="http://schemas.microsoft.com/office/powerpoint/2010/main" val="1231084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186-58E5-A156-E0C1-2894C8DF1258}"/>
              </a:ext>
            </a:extLst>
          </p:cNvPr>
          <p:cNvSpPr>
            <a:spLocks noGrp="1"/>
          </p:cNvSpPr>
          <p:nvPr>
            <p:ph type="title"/>
          </p:nvPr>
        </p:nvSpPr>
        <p:spPr>
          <a:xfrm>
            <a:off x="364567" y="380011"/>
            <a:ext cx="6208425" cy="565614"/>
          </a:xfrm>
        </p:spPr>
        <p:txBody>
          <a:bodyPr lIns="0" tIns="45720" rIns="91440" bIns="45720" anchor="t">
            <a:noAutofit/>
          </a:bodyPr>
          <a:lstStyle/>
          <a:p>
            <a:br>
              <a:rPr lang="en-US" sz="1500">
                <a:latin typeface="Poppins" panose="00000500000000000000" pitchFamily="2" charset="0"/>
                <a:cs typeface="Poppins" panose="00000500000000000000" pitchFamily="2" charset="0"/>
              </a:rPr>
            </a:br>
            <a:endParaRPr lang="en-US"/>
          </a:p>
        </p:txBody>
      </p:sp>
      <p:sp>
        <p:nvSpPr>
          <p:cNvPr id="3" name="TextBox 2">
            <a:extLst>
              <a:ext uri="{FF2B5EF4-FFF2-40B4-BE49-F238E27FC236}">
                <a16:creationId xmlns:a16="http://schemas.microsoft.com/office/drawing/2014/main" id="{56D2AEBD-B8AA-53DB-B0EC-C29009BA6581}"/>
              </a:ext>
            </a:extLst>
          </p:cNvPr>
          <p:cNvSpPr txBox="1"/>
          <p:nvPr/>
        </p:nvSpPr>
        <p:spPr>
          <a:xfrm>
            <a:off x="365456" y="404679"/>
            <a:ext cx="54673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highlight>
                  <a:srgbClr val="FFFFFF"/>
                </a:highlight>
                <a:latin typeface="Poppins"/>
                <a:cs typeface="Poppins"/>
              </a:rPr>
              <a:t>Can current staff become apprentices?</a:t>
            </a:r>
            <a:endParaRPr lang="en-US" sz="1400" dirty="0">
              <a:solidFill>
                <a:schemeClr val="accent1"/>
              </a:solidFill>
              <a:latin typeface="Poppins"/>
              <a:cs typeface="Poppins"/>
            </a:endParaRPr>
          </a:p>
        </p:txBody>
      </p:sp>
      <p:sp>
        <p:nvSpPr>
          <p:cNvPr id="4" name="TextBox 3">
            <a:extLst>
              <a:ext uri="{FF2B5EF4-FFF2-40B4-BE49-F238E27FC236}">
                <a16:creationId xmlns:a16="http://schemas.microsoft.com/office/drawing/2014/main" id="{19F51D1F-58AA-A8B9-738C-5A2C1B510103}"/>
              </a:ext>
            </a:extLst>
          </p:cNvPr>
          <p:cNvSpPr txBox="1"/>
          <p:nvPr/>
        </p:nvSpPr>
        <p:spPr>
          <a:xfrm>
            <a:off x="1067195" y="1523242"/>
            <a:ext cx="711354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highlight>
                  <a:srgbClr val="FFFFFF"/>
                </a:highlight>
                <a:latin typeface="Poppins"/>
                <a:cs typeface="Poppins"/>
              </a:rPr>
              <a:t>Yes. </a:t>
            </a:r>
            <a:r>
              <a:rPr lang="en-US" sz="1400" dirty="0">
                <a:highlight>
                  <a:srgbClr val="FFFFFF"/>
                </a:highlight>
                <a:latin typeface="Poppins"/>
                <a:cs typeface="Poppins"/>
              </a:rPr>
              <a:t> If the staff was an intern or a 1099 employee, the center would have to hire them as a W-2 staff member.  Ideally, funding for recruitment and marketing of the opportunity is provided because the funding is intended to recruit new staff or to assist the ECE provider to be able to hire full time staff. The funding provides the supports and bonuses to retain the staff. </a:t>
            </a:r>
            <a:endParaRPr lang="en-US" sz="1400" dirty="0">
              <a:latin typeface="Poppins"/>
              <a:cs typeface="Poppins"/>
            </a:endParaRPr>
          </a:p>
        </p:txBody>
      </p:sp>
    </p:spTree>
    <p:extLst>
      <p:ext uri="{BB962C8B-B14F-4D97-AF65-F5344CB8AC3E}">
        <p14:creationId xmlns:p14="http://schemas.microsoft.com/office/powerpoint/2010/main" val="403954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186-58E5-A156-E0C1-2894C8DF1258}"/>
              </a:ext>
            </a:extLst>
          </p:cNvPr>
          <p:cNvSpPr>
            <a:spLocks noGrp="1"/>
          </p:cNvSpPr>
          <p:nvPr>
            <p:ph type="title"/>
          </p:nvPr>
        </p:nvSpPr>
        <p:spPr>
          <a:xfrm>
            <a:off x="364567" y="380011"/>
            <a:ext cx="6208425" cy="565614"/>
          </a:xfrm>
        </p:spPr>
        <p:txBody>
          <a:bodyPr lIns="0" tIns="45720" rIns="91440" bIns="45720" anchor="t">
            <a:noAutofit/>
          </a:bodyPr>
          <a:lstStyle/>
          <a:p>
            <a:br>
              <a:rPr lang="en-US" sz="1500">
                <a:latin typeface="Poppins" panose="00000500000000000000" pitchFamily="2" charset="0"/>
                <a:cs typeface="Poppins" panose="00000500000000000000" pitchFamily="2" charset="0"/>
              </a:rPr>
            </a:br>
            <a:endParaRPr lang="en-US"/>
          </a:p>
        </p:txBody>
      </p:sp>
      <p:sp>
        <p:nvSpPr>
          <p:cNvPr id="5" name="TextBox 4">
            <a:extLst>
              <a:ext uri="{FF2B5EF4-FFF2-40B4-BE49-F238E27FC236}">
                <a16:creationId xmlns:a16="http://schemas.microsoft.com/office/drawing/2014/main" id="{144D6116-B6AA-4F2E-C9BD-D9AE85BFAE7B}"/>
              </a:ext>
            </a:extLst>
          </p:cNvPr>
          <p:cNvSpPr txBox="1"/>
          <p:nvPr/>
        </p:nvSpPr>
        <p:spPr>
          <a:xfrm>
            <a:off x="952486" y="1532491"/>
            <a:ext cx="7239028" cy="1625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57"/>
              </a:lnSpc>
            </a:pPr>
            <a:r>
              <a:rPr lang="en-US" sz="1400" b="1" dirty="0">
                <a:highlight>
                  <a:srgbClr val="FFFFFF"/>
                </a:highlight>
                <a:latin typeface="Poppins"/>
                <a:cs typeface="Segoe UI"/>
              </a:rPr>
              <a:t>Yes.  </a:t>
            </a:r>
            <a:r>
              <a:rPr lang="en-US" sz="1400" dirty="0">
                <a:highlight>
                  <a:srgbClr val="FFFFFF"/>
                </a:highlight>
                <a:latin typeface="Poppins"/>
                <a:cs typeface="Segoe UI"/>
              </a:rPr>
              <a:t>The applicant would need to submit a separate budget and proposal for Pathway A and Pathway B.  The submissions may use duplicate attachments (i.e., nonprofit letters etc.) however, each of the required documents must accompany each submission.  The submissions are separate, must be complete according to the requirements of submission and can not reference any other submission. </a:t>
            </a:r>
          </a:p>
          <a:p>
            <a:pPr>
              <a:lnSpc>
                <a:spcPts val="1457"/>
              </a:lnSpc>
            </a:pPr>
            <a:endParaRPr lang="en-US" sz="1400" dirty="0">
              <a:highlight>
                <a:srgbClr val="FFFFFF"/>
              </a:highlight>
              <a:latin typeface="Poppins"/>
              <a:cs typeface="Segoe UI"/>
            </a:endParaRPr>
          </a:p>
          <a:p>
            <a:pPr>
              <a:lnSpc>
                <a:spcPts val="1457"/>
              </a:lnSpc>
            </a:pPr>
            <a:r>
              <a:rPr lang="en-US" sz="1200" dirty="0">
                <a:highlight>
                  <a:srgbClr val="FFFFFF"/>
                </a:highlight>
                <a:latin typeface="Aptos"/>
                <a:cs typeface="Segoe UI"/>
              </a:rPr>
              <a:t> </a:t>
            </a:r>
            <a:r>
              <a:rPr lang="en-US" sz="1200" dirty="0">
                <a:highlight>
                  <a:srgbClr val="FFFFFF"/>
                </a:highlight>
                <a:latin typeface="Aptos"/>
              </a:rPr>
              <a:t> </a:t>
            </a:r>
          </a:p>
        </p:txBody>
      </p:sp>
      <p:sp>
        <p:nvSpPr>
          <p:cNvPr id="7" name="TextBox 6">
            <a:extLst>
              <a:ext uri="{FF2B5EF4-FFF2-40B4-BE49-F238E27FC236}">
                <a16:creationId xmlns:a16="http://schemas.microsoft.com/office/drawing/2014/main" id="{ECA699CC-AEF2-B6AB-13C4-90B9E0C9E6BE}"/>
              </a:ext>
            </a:extLst>
          </p:cNvPr>
          <p:cNvSpPr txBox="1"/>
          <p:nvPr/>
        </p:nvSpPr>
        <p:spPr>
          <a:xfrm>
            <a:off x="366198" y="340965"/>
            <a:ext cx="5787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highlight>
                  <a:srgbClr val="FFFFFF"/>
                </a:highlight>
                <a:latin typeface="Poppins"/>
                <a:cs typeface="Poppins"/>
              </a:rPr>
              <a:t>Can an intermediary organization apply as a provider if the intermediary also has a licensed center or group home?</a:t>
            </a:r>
            <a:endParaRPr lang="en-US" sz="1400" dirty="0">
              <a:solidFill>
                <a:schemeClr val="accent1"/>
              </a:solidFill>
              <a:latin typeface="Poppins"/>
              <a:cs typeface="Poppins"/>
            </a:endParaRPr>
          </a:p>
        </p:txBody>
      </p:sp>
    </p:spTree>
    <p:extLst>
      <p:ext uri="{BB962C8B-B14F-4D97-AF65-F5344CB8AC3E}">
        <p14:creationId xmlns:p14="http://schemas.microsoft.com/office/powerpoint/2010/main" val="311001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04388F-22A5-7090-043E-221AC9A1648B}"/>
              </a:ext>
            </a:extLst>
          </p:cNvPr>
          <p:cNvSpPr>
            <a:spLocks noGrp="1"/>
          </p:cNvSpPr>
          <p:nvPr>
            <p:ph type="title"/>
          </p:nvPr>
        </p:nvSpPr>
        <p:spPr/>
        <p:txBody>
          <a:bodyPr/>
          <a:lstStyle/>
          <a:p>
            <a:r>
              <a:rPr lang="en-US">
                <a:solidFill>
                  <a:schemeClr val="accent1"/>
                </a:solidFill>
              </a:rPr>
              <a:t>Agenda</a:t>
            </a:r>
          </a:p>
        </p:txBody>
      </p:sp>
      <p:graphicFrame>
        <p:nvGraphicFramePr>
          <p:cNvPr id="8" name="Table 7">
            <a:extLst>
              <a:ext uri="{FF2B5EF4-FFF2-40B4-BE49-F238E27FC236}">
                <a16:creationId xmlns:a16="http://schemas.microsoft.com/office/drawing/2014/main" id="{555012CF-D3BC-1B16-FB65-05F070BDF1D4}"/>
              </a:ext>
            </a:extLst>
          </p:cNvPr>
          <p:cNvGraphicFramePr>
            <a:graphicFrameLocks noGrp="1"/>
          </p:cNvGraphicFramePr>
          <p:nvPr>
            <p:extLst>
              <p:ext uri="{D42A27DB-BD31-4B8C-83A1-F6EECF244321}">
                <p14:modId xmlns:p14="http://schemas.microsoft.com/office/powerpoint/2010/main" val="1991417020"/>
              </p:ext>
            </p:extLst>
          </p:nvPr>
        </p:nvGraphicFramePr>
        <p:xfrm>
          <a:off x="1338682" y="1375257"/>
          <a:ext cx="6203289" cy="2896821"/>
        </p:xfrm>
        <a:graphic>
          <a:graphicData uri="http://schemas.openxmlformats.org/drawingml/2006/table">
            <a:tbl>
              <a:tblPr firstRow="1" bandRow="1">
                <a:noFill/>
                <a:tableStyleId>{5C22544A-7EE6-4342-B048-85BDC9FD1C3A}</a:tableStyleId>
              </a:tblPr>
              <a:tblGrid>
                <a:gridCol w="1193816">
                  <a:extLst>
                    <a:ext uri="{9D8B030D-6E8A-4147-A177-3AD203B41FA5}">
                      <a16:colId xmlns:a16="http://schemas.microsoft.com/office/drawing/2014/main" val="445220360"/>
                    </a:ext>
                  </a:extLst>
                </a:gridCol>
                <a:gridCol w="2567378">
                  <a:extLst>
                    <a:ext uri="{9D8B030D-6E8A-4147-A177-3AD203B41FA5}">
                      <a16:colId xmlns:a16="http://schemas.microsoft.com/office/drawing/2014/main" val="1960537887"/>
                    </a:ext>
                  </a:extLst>
                </a:gridCol>
                <a:gridCol w="2442095">
                  <a:extLst>
                    <a:ext uri="{9D8B030D-6E8A-4147-A177-3AD203B41FA5}">
                      <a16:colId xmlns:a16="http://schemas.microsoft.com/office/drawing/2014/main" val="3682771025"/>
                    </a:ext>
                  </a:extLst>
                </a:gridCol>
              </a:tblGrid>
              <a:tr h="321869">
                <a:tc>
                  <a:txBody>
                    <a:bodyPr/>
                    <a:lstStyle/>
                    <a:p>
                      <a:r>
                        <a:rPr lang="en-US" sz="800" b="1">
                          <a:solidFill>
                            <a:schemeClr val="tx1"/>
                          </a:solidFill>
                          <a:latin typeface="Poppins"/>
                          <a:cs typeface="Poppins"/>
                        </a:rPr>
                        <a:t>Slides</a:t>
                      </a:r>
                    </a:p>
                  </a:txBody>
                  <a:tcPr marL="120204" marR="72122" marT="72122" marB="72122">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3271E7">
                        <a:alpha val="69804"/>
                      </a:srgbClr>
                    </a:solidFill>
                  </a:tcPr>
                </a:tc>
                <a:tc>
                  <a:txBody>
                    <a:bodyPr/>
                    <a:lstStyle/>
                    <a:p>
                      <a:r>
                        <a:rPr lang="en-US" sz="800" b="1">
                          <a:solidFill>
                            <a:schemeClr val="tx1"/>
                          </a:solidFill>
                          <a:latin typeface="Poppins"/>
                          <a:cs typeface="Poppins"/>
                        </a:rPr>
                        <a:t>Topic</a:t>
                      </a: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3271E7">
                        <a:alpha val="69804"/>
                      </a:srgbClr>
                    </a:solidFill>
                  </a:tcPr>
                </a:tc>
                <a:tc>
                  <a:txBody>
                    <a:bodyPr/>
                    <a:lstStyle/>
                    <a:p>
                      <a:r>
                        <a:rPr lang="en-US" sz="800" b="1">
                          <a:solidFill>
                            <a:schemeClr val="tx1"/>
                          </a:solidFill>
                          <a:latin typeface="Poppins"/>
                          <a:cs typeface="Poppins"/>
                        </a:rPr>
                        <a:t>Speaker(s)</a:t>
                      </a:r>
                    </a:p>
                  </a:txBody>
                  <a:tcPr marL="120204" marR="72122" marT="72122" marB="72122">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3271E7">
                        <a:alpha val="69804"/>
                      </a:srgbClr>
                    </a:solidFill>
                  </a:tcPr>
                </a:tc>
                <a:extLst>
                  <a:ext uri="{0D108BD9-81ED-4DB2-BD59-A6C34878D82A}">
                    <a16:rowId xmlns:a16="http://schemas.microsoft.com/office/drawing/2014/main" val="1714854272"/>
                  </a:ext>
                </a:extLst>
              </a:tr>
              <a:tr h="321869">
                <a:tc>
                  <a:txBody>
                    <a:bodyPr/>
                    <a:lstStyle/>
                    <a:p>
                      <a:pPr lvl="0">
                        <a:buNone/>
                      </a:pPr>
                      <a:r>
                        <a:rPr lang="en-US" sz="800" dirty="0">
                          <a:solidFill>
                            <a:schemeClr val="tx1">
                              <a:lumMod val="85000"/>
                              <a:lumOff val="15000"/>
                            </a:schemeClr>
                          </a:solidFill>
                          <a:latin typeface="Poppins"/>
                          <a:cs typeface="Poppins"/>
                        </a:rPr>
                        <a:t>1 - 5</a:t>
                      </a:r>
                    </a:p>
                  </a:txBody>
                  <a:tcPr marL="120204" marR="72122" marT="72122" marB="72122">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pPr lvl="0">
                        <a:buNone/>
                      </a:pPr>
                      <a:r>
                        <a:rPr lang="en-US" sz="800" b="1" baseline="0" dirty="0">
                          <a:solidFill>
                            <a:schemeClr val="tx1">
                              <a:lumMod val="85000"/>
                              <a:lumOff val="15000"/>
                            </a:schemeClr>
                          </a:solidFill>
                          <a:latin typeface="Poppins"/>
                          <a:cs typeface="Poppins"/>
                        </a:rPr>
                        <a:t>Opening: Conference Logistics</a:t>
                      </a: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pPr lvl="0">
                        <a:buNone/>
                      </a:pPr>
                      <a:r>
                        <a:rPr lang="en-US" sz="800" dirty="0">
                          <a:solidFill>
                            <a:schemeClr val="tx1">
                              <a:lumMod val="85000"/>
                              <a:lumOff val="15000"/>
                            </a:schemeClr>
                          </a:solidFill>
                          <a:latin typeface="Poppins"/>
                          <a:cs typeface="Poppins"/>
                        </a:rPr>
                        <a:t>Lindsay Raymond</a:t>
                      </a:r>
                    </a:p>
                  </a:txBody>
                  <a:tcPr marL="120204" marR="72122" marT="72122" marB="7212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extLst>
                  <a:ext uri="{0D108BD9-81ED-4DB2-BD59-A6C34878D82A}">
                    <a16:rowId xmlns:a16="http://schemas.microsoft.com/office/drawing/2014/main" val="1965505308"/>
                  </a:ext>
                </a:extLst>
              </a:tr>
              <a:tr h="321869">
                <a:tc>
                  <a:txBody>
                    <a:bodyPr/>
                    <a:lstStyle/>
                    <a:p>
                      <a:r>
                        <a:rPr lang="en-US" sz="800" dirty="0">
                          <a:solidFill>
                            <a:schemeClr val="tx1">
                              <a:lumMod val="85000"/>
                              <a:lumOff val="15000"/>
                            </a:schemeClr>
                          </a:solidFill>
                          <a:latin typeface="Poppins"/>
                          <a:cs typeface="Poppins"/>
                        </a:rPr>
                        <a:t>6-7</a:t>
                      </a:r>
                    </a:p>
                  </a:txBody>
                  <a:tcPr marL="120204" marR="72122" marT="72122" marB="72122">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b="1">
                          <a:solidFill>
                            <a:schemeClr val="tx1">
                              <a:lumMod val="85000"/>
                              <a:lumOff val="15000"/>
                            </a:schemeClr>
                          </a:solidFill>
                          <a:latin typeface="Poppins"/>
                          <a:cs typeface="Poppins"/>
                        </a:rPr>
                        <a:t>Welcome &amp;</a:t>
                      </a:r>
                      <a:r>
                        <a:rPr lang="en-US" sz="800" b="1" baseline="0">
                          <a:solidFill>
                            <a:schemeClr val="tx1">
                              <a:lumMod val="85000"/>
                              <a:lumOff val="15000"/>
                            </a:schemeClr>
                          </a:solidFill>
                          <a:latin typeface="Poppins"/>
                          <a:cs typeface="Poppins"/>
                        </a:rPr>
                        <a:t> Introductions</a:t>
                      </a:r>
                      <a:endParaRPr lang="en-US" sz="800" b="1">
                        <a:solidFill>
                          <a:schemeClr val="tx1">
                            <a:lumMod val="85000"/>
                            <a:lumOff val="15000"/>
                          </a:schemeClr>
                        </a:solidFill>
                        <a:latin typeface="Poppins"/>
                        <a:cs typeface="Poppins"/>
                      </a:endParaRP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dirty="0">
                          <a:solidFill>
                            <a:schemeClr val="tx1">
                              <a:lumMod val="85000"/>
                              <a:lumOff val="15000"/>
                            </a:schemeClr>
                          </a:solidFill>
                          <a:latin typeface="Poppins"/>
                          <a:cs typeface="Poppins"/>
                        </a:rPr>
                        <a:t>Kathleen Hindman</a:t>
                      </a:r>
                    </a:p>
                  </a:txBody>
                  <a:tcPr marL="120204" marR="72122" marT="72122" marB="72122">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extLst>
                  <a:ext uri="{0D108BD9-81ED-4DB2-BD59-A6C34878D82A}">
                    <a16:rowId xmlns:a16="http://schemas.microsoft.com/office/drawing/2014/main" val="699979830"/>
                  </a:ext>
                </a:extLst>
              </a:tr>
              <a:tr h="321869">
                <a:tc>
                  <a:txBody>
                    <a:bodyPr/>
                    <a:lstStyle/>
                    <a:p>
                      <a:r>
                        <a:rPr lang="en-US" sz="800" dirty="0">
                          <a:solidFill>
                            <a:schemeClr val="tx1">
                              <a:lumMod val="85000"/>
                              <a:lumOff val="15000"/>
                            </a:schemeClr>
                          </a:solidFill>
                          <a:latin typeface="Poppins"/>
                          <a:cs typeface="Poppins"/>
                        </a:rPr>
                        <a:t>8 - 12</a:t>
                      </a:r>
                    </a:p>
                  </a:txBody>
                  <a:tcPr marL="120204" marR="72122" marT="72122" marB="72122">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b="1">
                          <a:solidFill>
                            <a:schemeClr val="tx1">
                              <a:lumMod val="85000"/>
                              <a:lumOff val="15000"/>
                            </a:schemeClr>
                          </a:solidFill>
                          <a:latin typeface="Poppins"/>
                          <a:cs typeface="Poppins"/>
                        </a:rPr>
                        <a:t>Program</a:t>
                      </a:r>
                      <a:r>
                        <a:rPr lang="en-US" sz="800" b="1" baseline="0">
                          <a:solidFill>
                            <a:schemeClr val="tx1">
                              <a:lumMod val="85000"/>
                              <a:lumOff val="15000"/>
                            </a:schemeClr>
                          </a:solidFill>
                          <a:latin typeface="Poppins"/>
                          <a:cs typeface="Poppins"/>
                        </a:rPr>
                        <a:t> &amp; Strategy Overview</a:t>
                      </a:r>
                      <a:endParaRPr lang="en-US" sz="800" b="1">
                        <a:solidFill>
                          <a:schemeClr val="tx1">
                            <a:lumMod val="85000"/>
                            <a:lumOff val="15000"/>
                          </a:schemeClr>
                        </a:solidFill>
                        <a:latin typeface="Poppins"/>
                        <a:cs typeface="Poppins"/>
                      </a:endParaRP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dirty="0">
                          <a:solidFill>
                            <a:schemeClr val="tx1">
                              <a:lumMod val="85000"/>
                              <a:lumOff val="15000"/>
                            </a:schemeClr>
                          </a:solidFill>
                          <a:latin typeface="Poppins"/>
                          <a:cs typeface="Poppins"/>
                        </a:rPr>
                        <a:t>Kathleen Hindman</a:t>
                      </a:r>
                    </a:p>
                  </a:txBody>
                  <a:tcPr marL="120204" marR="72122" marT="72122" marB="7212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extLst>
                  <a:ext uri="{0D108BD9-81ED-4DB2-BD59-A6C34878D82A}">
                    <a16:rowId xmlns:a16="http://schemas.microsoft.com/office/drawing/2014/main" val="653165926"/>
                  </a:ext>
                </a:extLst>
              </a:tr>
              <a:tr h="321869">
                <a:tc>
                  <a:txBody>
                    <a:bodyPr/>
                    <a:lstStyle/>
                    <a:p>
                      <a:r>
                        <a:rPr lang="en-US" sz="800" dirty="0">
                          <a:solidFill>
                            <a:schemeClr val="tx1">
                              <a:lumMod val="85000"/>
                              <a:lumOff val="15000"/>
                            </a:schemeClr>
                          </a:solidFill>
                          <a:latin typeface="Poppins"/>
                          <a:cs typeface="Poppins"/>
                        </a:rPr>
                        <a:t>12-18</a:t>
                      </a:r>
                    </a:p>
                  </a:txBody>
                  <a:tcPr marL="120204" marR="72122" marT="72122" marB="72122">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b="1">
                          <a:solidFill>
                            <a:schemeClr val="tx1">
                              <a:lumMod val="85000"/>
                              <a:lumOff val="15000"/>
                            </a:schemeClr>
                          </a:solidFill>
                          <a:latin typeface="Poppins"/>
                          <a:cs typeface="Poppins"/>
                        </a:rPr>
                        <a:t>RFP Overview</a:t>
                      </a: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dirty="0">
                          <a:solidFill>
                            <a:schemeClr val="tx1">
                              <a:lumMod val="85000"/>
                              <a:lumOff val="15000"/>
                            </a:schemeClr>
                          </a:solidFill>
                          <a:latin typeface="Poppins"/>
                          <a:cs typeface="Poppins"/>
                        </a:rPr>
                        <a:t>Kathleen Hindman</a:t>
                      </a:r>
                    </a:p>
                  </a:txBody>
                  <a:tcPr marL="120204" marR="72122" marT="72122" marB="72122">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extLst>
                  <a:ext uri="{0D108BD9-81ED-4DB2-BD59-A6C34878D82A}">
                    <a16:rowId xmlns:a16="http://schemas.microsoft.com/office/drawing/2014/main" val="2582025668"/>
                  </a:ext>
                </a:extLst>
              </a:tr>
              <a:tr h="321869">
                <a:tc>
                  <a:txBody>
                    <a:bodyPr/>
                    <a:lstStyle/>
                    <a:p>
                      <a:r>
                        <a:rPr lang="en-US" sz="800" dirty="0">
                          <a:solidFill>
                            <a:schemeClr val="tx1">
                              <a:lumMod val="85000"/>
                              <a:lumOff val="15000"/>
                            </a:schemeClr>
                          </a:solidFill>
                          <a:latin typeface="Poppins"/>
                          <a:cs typeface="Poppins"/>
                        </a:rPr>
                        <a:t>24 - 27</a:t>
                      </a:r>
                    </a:p>
                  </a:txBody>
                  <a:tcPr marL="120204" marR="72122" marT="72122" marB="72122">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b="1" baseline="0" dirty="0">
                          <a:solidFill>
                            <a:schemeClr val="tx1">
                              <a:lumMod val="85000"/>
                              <a:lumOff val="15000"/>
                            </a:schemeClr>
                          </a:solidFill>
                          <a:latin typeface="Poppins"/>
                          <a:cs typeface="Poppins"/>
                        </a:rPr>
                        <a:t>Submission Logistics</a:t>
                      </a:r>
                      <a:endParaRPr lang="en-US" sz="800" b="1" dirty="0">
                        <a:solidFill>
                          <a:schemeClr val="tx1">
                            <a:lumMod val="85000"/>
                            <a:lumOff val="15000"/>
                          </a:schemeClr>
                        </a:solidFill>
                        <a:latin typeface="Poppins"/>
                        <a:cs typeface="Poppins"/>
                      </a:endParaRP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dirty="0">
                          <a:solidFill>
                            <a:schemeClr val="tx1">
                              <a:lumMod val="85000"/>
                              <a:lumOff val="15000"/>
                            </a:schemeClr>
                          </a:solidFill>
                          <a:latin typeface="Poppins"/>
                          <a:cs typeface="Poppins"/>
                        </a:rPr>
                        <a:t>Lindsay Raymond</a:t>
                      </a:r>
                    </a:p>
                  </a:txBody>
                  <a:tcPr marL="120204" marR="72122" marT="72122" marB="7212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extLst>
                  <a:ext uri="{0D108BD9-81ED-4DB2-BD59-A6C34878D82A}">
                    <a16:rowId xmlns:a16="http://schemas.microsoft.com/office/drawing/2014/main" val="1215166238"/>
                  </a:ext>
                </a:extLst>
              </a:tr>
              <a:tr h="321869">
                <a:tc>
                  <a:txBody>
                    <a:bodyPr/>
                    <a:lstStyle/>
                    <a:p>
                      <a:r>
                        <a:rPr lang="en-US" sz="800" dirty="0">
                          <a:solidFill>
                            <a:schemeClr val="tx1">
                              <a:lumMod val="85000"/>
                              <a:lumOff val="15000"/>
                            </a:schemeClr>
                          </a:solidFill>
                          <a:latin typeface="Poppins"/>
                          <a:cs typeface="Poppins"/>
                        </a:rPr>
                        <a:t>28 - 29</a:t>
                      </a:r>
                    </a:p>
                  </a:txBody>
                  <a:tcPr marL="120204" marR="72122" marT="72122" marB="72122">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b="1" dirty="0">
                          <a:solidFill>
                            <a:schemeClr val="tx1">
                              <a:lumMod val="85000"/>
                              <a:lumOff val="15000"/>
                            </a:schemeClr>
                          </a:solidFill>
                          <a:latin typeface="Poppins"/>
                          <a:cs typeface="Poppins"/>
                        </a:rPr>
                        <a:t>Evaluation Criteria</a:t>
                      </a: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tc>
                  <a:txBody>
                    <a:bodyPr/>
                    <a:lstStyle/>
                    <a:p>
                      <a:r>
                        <a:rPr lang="en-US" sz="800" dirty="0">
                          <a:solidFill>
                            <a:schemeClr val="tx1">
                              <a:lumMod val="85000"/>
                              <a:lumOff val="15000"/>
                            </a:schemeClr>
                          </a:solidFill>
                          <a:latin typeface="Poppins"/>
                          <a:cs typeface="Poppins"/>
                        </a:rPr>
                        <a:t>Lindsay Raymond</a:t>
                      </a:r>
                    </a:p>
                  </a:txBody>
                  <a:tcPr marL="120204" marR="72122" marT="72122" marB="72122">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chemeClr val="accent1">
                        <a:lumMod val="60000"/>
                        <a:lumOff val="40000"/>
                        <a:alpha val="30196"/>
                      </a:schemeClr>
                    </a:solidFill>
                  </a:tcPr>
                </a:tc>
                <a:extLst>
                  <a:ext uri="{0D108BD9-81ED-4DB2-BD59-A6C34878D82A}">
                    <a16:rowId xmlns:a16="http://schemas.microsoft.com/office/drawing/2014/main" val="1805807116"/>
                  </a:ext>
                </a:extLst>
              </a:tr>
              <a:tr h="321869">
                <a:tc>
                  <a:txBody>
                    <a:bodyPr/>
                    <a:lstStyle/>
                    <a:p>
                      <a:r>
                        <a:rPr lang="en-US" sz="800" dirty="0">
                          <a:solidFill>
                            <a:schemeClr val="tx1">
                              <a:lumMod val="85000"/>
                              <a:lumOff val="15000"/>
                            </a:schemeClr>
                          </a:solidFill>
                          <a:latin typeface="Poppins"/>
                          <a:cs typeface="Poppins"/>
                        </a:rPr>
                        <a:t>30 - 34</a:t>
                      </a:r>
                    </a:p>
                  </a:txBody>
                  <a:tcPr marL="120204" marR="72122" marT="72122" marB="72122">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b="1">
                          <a:solidFill>
                            <a:schemeClr val="tx1">
                              <a:lumMod val="85000"/>
                              <a:lumOff val="15000"/>
                            </a:schemeClr>
                          </a:solidFill>
                          <a:latin typeface="Poppins"/>
                          <a:cs typeface="Poppins"/>
                        </a:rPr>
                        <a:t>Anticipated</a:t>
                      </a:r>
                      <a:r>
                        <a:rPr lang="en-US" sz="800" b="1" baseline="0">
                          <a:solidFill>
                            <a:schemeClr val="tx1">
                              <a:lumMod val="85000"/>
                              <a:lumOff val="15000"/>
                            </a:schemeClr>
                          </a:solidFill>
                          <a:latin typeface="Poppins"/>
                          <a:cs typeface="Poppins"/>
                        </a:rPr>
                        <a:t> Questions</a:t>
                      </a:r>
                      <a:endParaRPr lang="en-US" sz="800" b="1">
                        <a:solidFill>
                          <a:schemeClr val="tx1">
                            <a:lumMod val="85000"/>
                            <a:lumOff val="15000"/>
                          </a:schemeClr>
                        </a:solidFill>
                        <a:latin typeface="Poppins"/>
                        <a:cs typeface="Poppins"/>
                      </a:endParaRP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tc>
                  <a:txBody>
                    <a:bodyPr/>
                    <a:lstStyle/>
                    <a:p>
                      <a:r>
                        <a:rPr lang="en-US" sz="800" dirty="0">
                          <a:solidFill>
                            <a:schemeClr val="tx1">
                              <a:lumMod val="85000"/>
                              <a:lumOff val="15000"/>
                            </a:schemeClr>
                          </a:solidFill>
                          <a:latin typeface="Poppins"/>
                          <a:cs typeface="Poppins"/>
                        </a:rPr>
                        <a:t>Kathleen Hindman</a:t>
                      </a:r>
                    </a:p>
                  </a:txBody>
                  <a:tcPr marL="120204" marR="72122" marT="72122" marB="7212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chemeClr val="accent1">
                        <a:lumMod val="20000"/>
                        <a:lumOff val="80000"/>
                        <a:alpha val="14902"/>
                      </a:schemeClr>
                    </a:solidFill>
                  </a:tcPr>
                </a:tc>
                <a:extLst>
                  <a:ext uri="{0D108BD9-81ED-4DB2-BD59-A6C34878D82A}">
                    <a16:rowId xmlns:a16="http://schemas.microsoft.com/office/drawing/2014/main" val="513005651"/>
                  </a:ext>
                </a:extLst>
              </a:tr>
              <a:tr h="321869">
                <a:tc>
                  <a:txBody>
                    <a:bodyPr/>
                    <a:lstStyle/>
                    <a:p>
                      <a:r>
                        <a:rPr lang="en-US" sz="800" dirty="0">
                          <a:solidFill>
                            <a:schemeClr val="tx1">
                              <a:lumMod val="85000"/>
                              <a:lumOff val="15000"/>
                            </a:schemeClr>
                          </a:solidFill>
                          <a:latin typeface="Poppins"/>
                          <a:cs typeface="Poppins"/>
                        </a:rPr>
                        <a:t>35 - 38</a:t>
                      </a:r>
                    </a:p>
                  </a:txBody>
                  <a:tcPr marL="120204" marR="72122" marT="72122" marB="72122">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chemeClr val="accent1">
                        <a:lumMod val="60000"/>
                        <a:lumOff val="40000"/>
                        <a:alpha val="30196"/>
                      </a:schemeClr>
                    </a:solidFill>
                  </a:tcPr>
                </a:tc>
                <a:tc>
                  <a:txBody>
                    <a:bodyPr/>
                    <a:lstStyle/>
                    <a:p>
                      <a:r>
                        <a:rPr lang="en-US" sz="800" b="1">
                          <a:solidFill>
                            <a:schemeClr val="tx1">
                              <a:lumMod val="85000"/>
                              <a:lumOff val="15000"/>
                            </a:schemeClr>
                          </a:solidFill>
                          <a:latin typeface="Poppins"/>
                          <a:cs typeface="Poppins"/>
                        </a:rPr>
                        <a:t>Closing: Key Dates &amp; Reminders</a:t>
                      </a:r>
                    </a:p>
                  </a:txBody>
                  <a:tcPr marL="120204" marR="72122" marT="72122" marB="7212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chemeClr val="accent1">
                        <a:lumMod val="60000"/>
                        <a:lumOff val="40000"/>
                        <a:alpha val="30196"/>
                      </a:schemeClr>
                    </a:solidFill>
                  </a:tcPr>
                </a:tc>
                <a:tc>
                  <a:txBody>
                    <a:bodyPr/>
                    <a:lstStyle/>
                    <a:p>
                      <a:r>
                        <a:rPr lang="en-US" sz="800" dirty="0">
                          <a:solidFill>
                            <a:schemeClr val="tx1">
                              <a:lumMod val="85000"/>
                              <a:lumOff val="15000"/>
                            </a:schemeClr>
                          </a:solidFill>
                          <a:latin typeface="Poppins"/>
                          <a:cs typeface="Poppins"/>
                        </a:rPr>
                        <a:t>Lindsay Raymond</a:t>
                      </a:r>
                    </a:p>
                  </a:txBody>
                  <a:tcPr marL="120204" marR="72122" marT="72122" marB="72122">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chemeClr val="accent1">
                        <a:lumMod val="60000"/>
                        <a:lumOff val="40000"/>
                        <a:alpha val="30196"/>
                      </a:schemeClr>
                    </a:solidFill>
                  </a:tcPr>
                </a:tc>
                <a:extLst>
                  <a:ext uri="{0D108BD9-81ED-4DB2-BD59-A6C34878D82A}">
                    <a16:rowId xmlns:a16="http://schemas.microsoft.com/office/drawing/2014/main" val="1409425298"/>
                  </a:ext>
                </a:extLst>
              </a:tr>
            </a:tbl>
          </a:graphicData>
        </a:graphic>
      </p:graphicFrame>
    </p:spTree>
    <p:extLst>
      <p:ext uri="{BB962C8B-B14F-4D97-AF65-F5344CB8AC3E}">
        <p14:creationId xmlns:p14="http://schemas.microsoft.com/office/powerpoint/2010/main" val="805217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186-58E5-A156-E0C1-2894C8DF1258}"/>
              </a:ext>
            </a:extLst>
          </p:cNvPr>
          <p:cNvSpPr>
            <a:spLocks noGrp="1"/>
          </p:cNvSpPr>
          <p:nvPr>
            <p:ph type="title"/>
          </p:nvPr>
        </p:nvSpPr>
        <p:spPr>
          <a:xfrm>
            <a:off x="364567" y="380011"/>
            <a:ext cx="6208425" cy="565614"/>
          </a:xfrm>
        </p:spPr>
        <p:txBody>
          <a:bodyPr lIns="0" tIns="45720" rIns="91440" bIns="45720" anchor="t">
            <a:noAutofit/>
          </a:bodyPr>
          <a:lstStyle/>
          <a:p>
            <a:br>
              <a:rPr lang="en-US" sz="1500">
                <a:latin typeface="Poppins" panose="00000500000000000000" pitchFamily="2" charset="0"/>
                <a:cs typeface="Poppins" panose="00000500000000000000" pitchFamily="2" charset="0"/>
              </a:rPr>
            </a:br>
            <a:endParaRPr lang="en-US"/>
          </a:p>
        </p:txBody>
      </p:sp>
      <p:sp>
        <p:nvSpPr>
          <p:cNvPr id="5" name="TextBox 4">
            <a:extLst>
              <a:ext uri="{FF2B5EF4-FFF2-40B4-BE49-F238E27FC236}">
                <a16:creationId xmlns:a16="http://schemas.microsoft.com/office/drawing/2014/main" id="{144D6116-B6AA-4F2E-C9BD-D9AE85BFAE7B}"/>
              </a:ext>
            </a:extLst>
          </p:cNvPr>
          <p:cNvSpPr txBox="1"/>
          <p:nvPr/>
        </p:nvSpPr>
        <p:spPr>
          <a:xfrm>
            <a:off x="1168648" y="1595313"/>
            <a:ext cx="6806703" cy="1433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57"/>
              </a:lnSpc>
            </a:pPr>
            <a:r>
              <a:rPr lang="en-US" sz="1400" b="1" dirty="0">
                <a:highlight>
                  <a:srgbClr val="FFFFFF"/>
                </a:highlight>
                <a:latin typeface="Poppins"/>
                <a:cs typeface="Segoe UI"/>
              </a:rPr>
              <a:t>No.  </a:t>
            </a:r>
            <a:r>
              <a:rPr lang="en-US" sz="1400" dirty="0">
                <a:highlight>
                  <a:srgbClr val="FFFFFF"/>
                </a:highlight>
                <a:latin typeface="Poppins"/>
                <a:cs typeface="Segoe UI"/>
              </a:rPr>
              <a:t>To respond to the Bonus question, applicants may provide documentation (no more than three pages) to verify the enrollment of children at their business in publicly funded programs.  These pages would be a separate attachment with a summary that briefly describes the documentation provided. The attachment does not count towards the 10-page proposal limit. </a:t>
            </a:r>
            <a:endParaRPr lang="en-US" sz="1400" dirty="0">
              <a:latin typeface="Poppins"/>
              <a:cs typeface="Poppins"/>
            </a:endParaRPr>
          </a:p>
          <a:p>
            <a:pPr>
              <a:lnSpc>
                <a:spcPts val="1457"/>
              </a:lnSpc>
            </a:pPr>
            <a:r>
              <a:rPr lang="en-US" sz="1200" dirty="0">
                <a:highlight>
                  <a:srgbClr val="FFFFFF"/>
                </a:highlight>
                <a:latin typeface="Aptos"/>
                <a:cs typeface="Segoe UI"/>
              </a:rPr>
              <a:t> </a:t>
            </a:r>
            <a:r>
              <a:rPr lang="en-US" sz="1200" dirty="0">
                <a:highlight>
                  <a:srgbClr val="FFFFFF"/>
                </a:highlight>
                <a:latin typeface="Aptos"/>
              </a:rPr>
              <a:t> </a:t>
            </a:r>
          </a:p>
        </p:txBody>
      </p:sp>
      <p:sp>
        <p:nvSpPr>
          <p:cNvPr id="7" name="TextBox 6">
            <a:extLst>
              <a:ext uri="{FF2B5EF4-FFF2-40B4-BE49-F238E27FC236}">
                <a16:creationId xmlns:a16="http://schemas.microsoft.com/office/drawing/2014/main" id="{ECA699CC-AEF2-B6AB-13C4-90B9E0C9E6BE}"/>
              </a:ext>
            </a:extLst>
          </p:cNvPr>
          <p:cNvSpPr txBox="1"/>
          <p:nvPr/>
        </p:nvSpPr>
        <p:spPr>
          <a:xfrm>
            <a:off x="364567" y="298571"/>
            <a:ext cx="72591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highlight>
                  <a:srgbClr val="FFFFFF"/>
                </a:highlight>
                <a:latin typeface="Poppins"/>
                <a:cs typeface="Poppins"/>
              </a:rPr>
              <a:t>Do the verifications for the Bonus Question count in the 10-page proposal limit?</a:t>
            </a:r>
            <a:endParaRPr lang="en-US" sz="1400" dirty="0">
              <a:solidFill>
                <a:schemeClr val="accent1"/>
              </a:solidFill>
              <a:latin typeface="Poppins"/>
              <a:cs typeface="Poppins"/>
            </a:endParaRPr>
          </a:p>
        </p:txBody>
      </p:sp>
    </p:spTree>
    <p:extLst>
      <p:ext uri="{BB962C8B-B14F-4D97-AF65-F5344CB8AC3E}">
        <p14:creationId xmlns:p14="http://schemas.microsoft.com/office/powerpoint/2010/main" val="2968974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B186-58E5-A156-E0C1-2894C8DF1258}"/>
              </a:ext>
            </a:extLst>
          </p:cNvPr>
          <p:cNvSpPr>
            <a:spLocks noGrp="1"/>
          </p:cNvSpPr>
          <p:nvPr>
            <p:ph type="title"/>
          </p:nvPr>
        </p:nvSpPr>
        <p:spPr>
          <a:xfrm>
            <a:off x="364567" y="380011"/>
            <a:ext cx="6208425" cy="565614"/>
          </a:xfrm>
        </p:spPr>
        <p:txBody>
          <a:bodyPr lIns="0" tIns="45720" rIns="91440" bIns="45720" anchor="t">
            <a:noAutofit/>
          </a:bodyPr>
          <a:lstStyle/>
          <a:p>
            <a:br>
              <a:rPr lang="en-US" sz="1500">
                <a:latin typeface="Poppins" panose="00000500000000000000" pitchFamily="2" charset="0"/>
                <a:cs typeface="Poppins" panose="00000500000000000000" pitchFamily="2" charset="0"/>
              </a:rPr>
            </a:br>
            <a:endParaRPr lang="en-US"/>
          </a:p>
        </p:txBody>
      </p:sp>
      <p:sp>
        <p:nvSpPr>
          <p:cNvPr id="5" name="TextBox 4">
            <a:extLst>
              <a:ext uri="{FF2B5EF4-FFF2-40B4-BE49-F238E27FC236}">
                <a16:creationId xmlns:a16="http://schemas.microsoft.com/office/drawing/2014/main" id="{144D6116-B6AA-4F2E-C9BD-D9AE85BFAE7B}"/>
              </a:ext>
            </a:extLst>
          </p:cNvPr>
          <p:cNvSpPr txBox="1"/>
          <p:nvPr/>
        </p:nvSpPr>
        <p:spPr>
          <a:xfrm>
            <a:off x="769257" y="1704977"/>
            <a:ext cx="7950674" cy="2203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457"/>
              </a:lnSpc>
            </a:pPr>
            <a:r>
              <a:rPr lang="en-US" sz="1400" dirty="0">
                <a:latin typeface="Poppins"/>
                <a:cs typeface="Poppins"/>
              </a:rPr>
              <a:t>Ideally, the apprentice will remain at the licensed center or group home that employed them throughout their apprenticeship.  The apprenticeship program is designed to help providers grow their workforce by supplying the training and supports young professionals need to enter and remain in the workforce.  The employer, by hiring the apprentice and enrolling in the CBE-RAP, hopefully will develop loyal, quality employees who can help grow the enrollment at the center and raise the quality of services provided.  In partnering to kick start employment, with the State </a:t>
            </a:r>
            <a:r>
              <a:rPr lang="en-US" sz="1400">
                <a:latin typeface="Poppins"/>
                <a:cs typeface="Poppins"/>
              </a:rPr>
              <a:t>providing supports </a:t>
            </a:r>
            <a:r>
              <a:rPr lang="en-US" sz="1400" dirty="0">
                <a:latin typeface="Poppins"/>
                <a:cs typeface="Poppins"/>
              </a:rPr>
              <a:t>and education and with the outlay of wages by the Center, together, the state and businesses can attract young professionals to the field to meet the needs of families and children around the state. </a:t>
            </a:r>
          </a:p>
          <a:p>
            <a:pPr>
              <a:lnSpc>
                <a:spcPts val="1457"/>
              </a:lnSpc>
            </a:pPr>
            <a:endParaRPr lang="en-US" sz="1200" dirty="0">
              <a:highlight>
                <a:srgbClr val="FFFFFF"/>
              </a:highlight>
              <a:latin typeface="Poppins"/>
              <a:cs typeface="Poppins"/>
            </a:endParaRPr>
          </a:p>
        </p:txBody>
      </p:sp>
      <p:sp>
        <p:nvSpPr>
          <p:cNvPr id="7" name="TextBox 6">
            <a:extLst>
              <a:ext uri="{FF2B5EF4-FFF2-40B4-BE49-F238E27FC236}">
                <a16:creationId xmlns:a16="http://schemas.microsoft.com/office/drawing/2014/main" id="{ECA699CC-AEF2-B6AB-13C4-90B9E0C9E6BE}"/>
              </a:ext>
            </a:extLst>
          </p:cNvPr>
          <p:cNvSpPr txBox="1"/>
          <p:nvPr/>
        </p:nvSpPr>
        <p:spPr>
          <a:xfrm>
            <a:off x="366198" y="378184"/>
            <a:ext cx="57967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1"/>
                </a:solidFill>
                <a:highlight>
                  <a:srgbClr val="F5F5F5"/>
                </a:highlight>
                <a:latin typeface="Poppins"/>
                <a:cs typeface="Poppins"/>
              </a:rPr>
              <a:t>What happens to the Apprentice after they receive their credentials and training? </a:t>
            </a:r>
            <a:r>
              <a:rPr lang="en-US" sz="1400" dirty="0">
                <a:solidFill>
                  <a:schemeClr val="accent1"/>
                </a:solidFill>
                <a:highlight>
                  <a:srgbClr val="F5F5F5"/>
                </a:highlight>
                <a:latin typeface="Poppins"/>
                <a:ea typeface="Calibri"/>
                <a:cs typeface="Calibri"/>
              </a:rPr>
              <a:t>​</a:t>
            </a:r>
            <a:endParaRPr lang="en-US" sz="1400" dirty="0">
              <a:solidFill>
                <a:schemeClr val="accent1"/>
              </a:solidFill>
              <a:latin typeface="Poppins"/>
              <a:cs typeface="Poppins"/>
            </a:endParaRPr>
          </a:p>
        </p:txBody>
      </p:sp>
    </p:spTree>
    <p:extLst>
      <p:ext uri="{BB962C8B-B14F-4D97-AF65-F5344CB8AC3E}">
        <p14:creationId xmlns:p14="http://schemas.microsoft.com/office/powerpoint/2010/main" val="248425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C8821D3-1F52-E542-B547-64B8E3302564}"/>
              </a:ext>
            </a:extLst>
          </p:cNvPr>
          <p:cNvSpPr txBox="1"/>
          <p:nvPr/>
        </p:nvSpPr>
        <p:spPr>
          <a:xfrm>
            <a:off x="2538764" y="2428659"/>
            <a:ext cx="5103743" cy="1432380"/>
          </a:xfrm>
          <a:prstGeom prst="rect">
            <a:avLst/>
          </a:prstGeom>
          <a:noFill/>
        </p:spPr>
        <p:txBody>
          <a:bodyPr wrap="square" lIns="0" tIns="0" rIns="0" bIns="0" rtlCol="0" anchor="ctr">
            <a:spAutoFit/>
          </a:bodyPr>
          <a:lstStyle/>
          <a:p>
            <a:endParaRPr lang="en-US" sz="3603" b="1">
              <a:solidFill>
                <a:srgbClr val="61366F"/>
              </a:solidFill>
              <a:latin typeface="Calibri" panose="020F0502020204030204" pitchFamily="34" charset="0"/>
              <a:cs typeface="Calibri" panose="020F0502020204030204" pitchFamily="34" charset="0"/>
            </a:endParaRPr>
          </a:p>
          <a:p>
            <a:endParaRPr lang="en-US" sz="3603" b="1">
              <a:solidFill>
                <a:srgbClr val="61366F"/>
              </a:solidFill>
              <a:latin typeface="Calibri" panose="020F0502020204030204" pitchFamily="34" charset="0"/>
              <a:cs typeface="Calibri" panose="020F0502020204030204" pitchFamily="34" charset="0"/>
            </a:endParaRPr>
          </a:p>
          <a:p>
            <a:endParaRPr lang="en-US" sz="2102" b="1" i="1">
              <a:solidFill>
                <a:srgbClr val="61366F"/>
              </a:solidFill>
              <a:latin typeface="Calibri" panose="020F0502020204030204" pitchFamily="34" charset="0"/>
              <a:cs typeface="Calibri" panose="020F0502020204030204" pitchFamily="34" charset="0"/>
            </a:endParaRPr>
          </a:p>
        </p:txBody>
      </p:sp>
      <p:sp>
        <p:nvSpPr>
          <p:cNvPr id="9" name="Title 8">
            <a:extLst>
              <a:ext uri="{FF2B5EF4-FFF2-40B4-BE49-F238E27FC236}">
                <a16:creationId xmlns:a16="http://schemas.microsoft.com/office/drawing/2014/main" id="{80E80414-8E16-B26C-2721-8BB9C220DE03}"/>
              </a:ext>
            </a:extLst>
          </p:cNvPr>
          <p:cNvSpPr>
            <a:spLocks noGrp="1"/>
          </p:cNvSpPr>
          <p:nvPr>
            <p:ph type="title"/>
          </p:nvPr>
        </p:nvSpPr>
        <p:spPr/>
        <p:txBody>
          <a:bodyPr/>
          <a:lstStyle/>
          <a:p>
            <a:r>
              <a:rPr lang="en-US" sz="4400"/>
              <a:t>OEC </a:t>
            </a:r>
          </a:p>
        </p:txBody>
      </p:sp>
      <p:sp>
        <p:nvSpPr>
          <p:cNvPr id="12" name="Text Placeholder 11">
            <a:extLst>
              <a:ext uri="{FF2B5EF4-FFF2-40B4-BE49-F238E27FC236}">
                <a16:creationId xmlns:a16="http://schemas.microsoft.com/office/drawing/2014/main" id="{745BB06F-FDF9-ECE9-20D0-A7AA0CDB1B07}"/>
              </a:ext>
            </a:extLst>
          </p:cNvPr>
          <p:cNvSpPr>
            <a:spLocks noGrp="1"/>
          </p:cNvSpPr>
          <p:nvPr>
            <p:ph type="body" idx="1"/>
          </p:nvPr>
        </p:nvSpPr>
        <p:spPr/>
        <p:txBody>
          <a:bodyPr>
            <a:normAutofit/>
          </a:bodyPr>
          <a:lstStyle/>
          <a:p>
            <a:r>
              <a:rPr lang="en-US" sz="2800"/>
              <a:t>Key Dates and Reminders</a:t>
            </a:r>
          </a:p>
        </p:txBody>
      </p:sp>
    </p:spTree>
    <p:extLst>
      <p:ext uri="{BB962C8B-B14F-4D97-AF65-F5344CB8AC3E}">
        <p14:creationId xmlns:p14="http://schemas.microsoft.com/office/powerpoint/2010/main" val="332055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3344D8-FF4F-4E49-8207-5A9B35D926AC}"/>
              </a:ext>
            </a:extLst>
          </p:cNvPr>
          <p:cNvSpPr/>
          <p:nvPr/>
        </p:nvSpPr>
        <p:spPr>
          <a:xfrm>
            <a:off x="364567" y="3506157"/>
            <a:ext cx="7719890" cy="9177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23" name="Group 22">
            <a:extLst>
              <a:ext uri="{FF2B5EF4-FFF2-40B4-BE49-F238E27FC236}">
                <a16:creationId xmlns:a16="http://schemas.microsoft.com/office/drawing/2014/main" id="{961C68CD-A3F4-4DA6-835F-375BE54F118C}"/>
              </a:ext>
            </a:extLst>
          </p:cNvPr>
          <p:cNvGrpSpPr/>
          <p:nvPr/>
        </p:nvGrpSpPr>
        <p:grpSpPr>
          <a:xfrm>
            <a:off x="364566" y="1924575"/>
            <a:ext cx="8322233" cy="1287150"/>
            <a:chOff x="470336" y="2764052"/>
            <a:chExt cx="8201399" cy="1312014"/>
          </a:xfrm>
          <a:solidFill>
            <a:schemeClr val="accent4">
              <a:lumMod val="20000"/>
              <a:lumOff val="80000"/>
            </a:schemeClr>
          </a:solidFill>
        </p:grpSpPr>
        <p:sp>
          <p:nvSpPr>
            <p:cNvPr id="15" name="Rectangle 14">
              <a:extLst>
                <a:ext uri="{FF2B5EF4-FFF2-40B4-BE49-F238E27FC236}">
                  <a16:creationId xmlns:a16="http://schemas.microsoft.com/office/drawing/2014/main" id="{724CC45C-D0C3-46C7-A671-C8EF2DDFA011}"/>
                </a:ext>
              </a:extLst>
            </p:cNvPr>
            <p:cNvSpPr/>
            <p:nvPr/>
          </p:nvSpPr>
          <p:spPr>
            <a:xfrm>
              <a:off x="470336" y="2764052"/>
              <a:ext cx="8201399" cy="13120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16" name="Group 15">
              <a:extLst>
                <a:ext uri="{FF2B5EF4-FFF2-40B4-BE49-F238E27FC236}">
                  <a16:creationId xmlns:a16="http://schemas.microsoft.com/office/drawing/2014/main" id="{CAF0F2A1-26B1-4A0D-AC22-1D11DB82B88C}"/>
                </a:ext>
              </a:extLst>
            </p:cNvPr>
            <p:cNvGrpSpPr/>
            <p:nvPr/>
          </p:nvGrpSpPr>
          <p:grpSpPr>
            <a:xfrm>
              <a:off x="483337" y="2875991"/>
              <a:ext cx="8188398" cy="1079578"/>
              <a:chOff x="425377" y="1366159"/>
              <a:chExt cx="8188398" cy="1079578"/>
            </a:xfrm>
            <a:grpFill/>
          </p:grpSpPr>
          <p:sp>
            <p:nvSpPr>
              <p:cNvPr id="17" name="Rectangle 16">
                <a:extLst>
                  <a:ext uri="{FF2B5EF4-FFF2-40B4-BE49-F238E27FC236}">
                    <a16:creationId xmlns:a16="http://schemas.microsoft.com/office/drawing/2014/main" id="{EAE8C468-C7FC-4693-A3FC-4AAA786C95FA}"/>
                  </a:ext>
                </a:extLst>
              </p:cNvPr>
              <p:cNvSpPr/>
              <p:nvPr/>
            </p:nvSpPr>
            <p:spPr>
              <a:xfrm>
                <a:off x="6426179" y="1994395"/>
                <a:ext cx="1897862" cy="451342"/>
              </a:xfrm>
              <a:prstGeom prst="rect">
                <a:avLst/>
              </a:prstGeom>
              <a:grp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a:solidFill>
                      <a:schemeClr val="tx1">
                        <a:lumMod val="75000"/>
                      </a:schemeClr>
                    </a:solidFill>
                    <a:latin typeface="Poppins" panose="00000500000000000000" pitchFamily="2" charset="0"/>
                    <a:cs typeface="Poppins" panose="00000500000000000000" pitchFamily="2" charset="0"/>
                  </a:rPr>
                  <a:t>Proposals due</a:t>
                </a:r>
              </a:p>
            </p:txBody>
          </p:sp>
          <p:sp>
            <p:nvSpPr>
              <p:cNvPr id="18" name="Rectangle 17">
                <a:extLst>
                  <a:ext uri="{FF2B5EF4-FFF2-40B4-BE49-F238E27FC236}">
                    <a16:creationId xmlns:a16="http://schemas.microsoft.com/office/drawing/2014/main" id="{CDB1721F-0AFB-4264-BAC8-9C5A2F7EB53A}"/>
                  </a:ext>
                </a:extLst>
              </p:cNvPr>
              <p:cNvSpPr/>
              <p:nvPr/>
            </p:nvSpPr>
            <p:spPr>
              <a:xfrm>
                <a:off x="3726791" y="1976649"/>
                <a:ext cx="1931539" cy="469088"/>
              </a:xfrm>
              <a:prstGeom prst="rect">
                <a:avLst/>
              </a:prstGeom>
              <a:grp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a:solidFill>
                      <a:schemeClr val="tx1">
                        <a:lumMod val="75000"/>
                      </a:schemeClr>
                    </a:solidFill>
                    <a:latin typeface="Poppins" panose="00000500000000000000" pitchFamily="2" charset="0"/>
                    <a:cs typeface="Poppins" panose="00000500000000000000" pitchFamily="2" charset="0"/>
                  </a:rPr>
                  <a:t>Deadline for questions</a:t>
                </a:r>
              </a:p>
            </p:txBody>
          </p:sp>
          <p:sp>
            <p:nvSpPr>
              <p:cNvPr id="19" name="Rectangle 18">
                <a:extLst>
                  <a:ext uri="{FF2B5EF4-FFF2-40B4-BE49-F238E27FC236}">
                    <a16:creationId xmlns:a16="http://schemas.microsoft.com/office/drawing/2014/main" id="{ACAED893-7366-432D-A466-4CAE9FB0B3DC}"/>
                  </a:ext>
                </a:extLst>
              </p:cNvPr>
              <p:cNvSpPr/>
              <p:nvPr/>
            </p:nvSpPr>
            <p:spPr>
              <a:xfrm>
                <a:off x="772238" y="1996766"/>
                <a:ext cx="1996135" cy="448971"/>
              </a:xfrm>
              <a:prstGeom prst="rect">
                <a:avLst/>
              </a:prstGeom>
              <a:grp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a:solidFill>
                      <a:schemeClr val="tx1">
                        <a:lumMod val="75000"/>
                      </a:schemeClr>
                    </a:solidFill>
                    <a:latin typeface="Poppins" panose="00000500000000000000" pitchFamily="2" charset="0"/>
                    <a:cs typeface="Poppins" panose="00000500000000000000" pitchFamily="2" charset="0"/>
                  </a:rPr>
                  <a:t>Letters of Intent Due (Optional)</a:t>
                </a:r>
              </a:p>
            </p:txBody>
          </p:sp>
          <p:sp>
            <p:nvSpPr>
              <p:cNvPr id="20" name="TextBox 19">
                <a:extLst>
                  <a:ext uri="{FF2B5EF4-FFF2-40B4-BE49-F238E27FC236}">
                    <a16:creationId xmlns:a16="http://schemas.microsoft.com/office/drawing/2014/main" id="{A1CD4331-B67E-4359-A4BB-1204D90D0296}"/>
                  </a:ext>
                </a:extLst>
              </p:cNvPr>
              <p:cNvSpPr txBox="1"/>
              <p:nvPr/>
            </p:nvSpPr>
            <p:spPr>
              <a:xfrm>
                <a:off x="425377" y="1389845"/>
                <a:ext cx="2689854" cy="575223"/>
              </a:xfrm>
              <a:prstGeom prst="rect">
                <a:avLst/>
              </a:prstGeom>
              <a:grpFill/>
            </p:spPr>
            <p:txBody>
              <a:bodyPr wrap="square" lIns="68644" tIns="34322" rIns="68644" bIns="34322" rtlCol="0" anchor="t">
                <a:spAutoFit/>
              </a:bodyPr>
              <a:lstStyle/>
              <a:p>
                <a:pPr algn="ctr"/>
                <a:r>
                  <a:rPr lang="en-US" sz="1400" b="1" dirty="0">
                    <a:solidFill>
                      <a:srgbClr val="292929"/>
                    </a:solidFill>
                    <a:latin typeface="Poppins" panose="00000500000000000000" pitchFamily="2" charset="0"/>
                    <a:cs typeface="Poppins" panose="00000500000000000000" pitchFamily="2" charset="0"/>
                  </a:rPr>
                  <a:t>August 30, 2024</a:t>
                </a:r>
              </a:p>
              <a:p>
                <a:pPr algn="ctr">
                  <a:spcBef>
                    <a:spcPts val="450"/>
                  </a:spcBef>
                </a:pPr>
                <a:r>
                  <a:rPr lang="en-US" sz="1400" dirty="0">
                    <a:solidFill>
                      <a:srgbClr val="292929"/>
                    </a:solidFill>
                    <a:latin typeface="Poppins" panose="00000500000000000000" pitchFamily="2" charset="0"/>
                    <a:cs typeface="Poppins" panose="00000500000000000000" pitchFamily="2" charset="0"/>
                  </a:rPr>
                  <a:t>5:00 p.m. ET</a:t>
                </a:r>
              </a:p>
            </p:txBody>
          </p:sp>
          <p:sp>
            <p:nvSpPr>
              <p:cNvPr id="21" name="TextBox 20">
                <a:extLst>
                  <a:ext uri="{FF2B5EF4-FFF2-40B4-BE49-F238E27FC236}">
                    <a16:creationId xmlns:a16="http://schemas.microsoft.com/office/drawing/2014/main" id="{3CC55645-3AE0-4CF3-88AD-F5EDE85442B3}"/>
                  </a:ext>
                </a:extLst>
              </p:cNvPr>
              <p:cNvSpPr txBox="1"/>
              <p:nvPr/>
            </p:nvSpPr>
            <p:spPr>
              <a:xfrm>
                <a:off x="3522222" y="1367474"/>
                <a:ext cx="2328176" cy="575223"/>
              </a:xfrm>
              <a:prstGeom prst="rect">
                <a:avLst/>
              </a:prstGeom>
              <a:grpFill/>
            </p:spPr>
            <p:txBody>
              <a:bodyPr wrap="square" lIns="68644" tIns="34322" rIns="68644" bIns="34322" rtlCol="0" anchor="t">
                <a:spAutoFit/>
              </a:bodyPr>
              <a:lstStyle/>
              <a:p>
                <a:pPr algn="ctr"/>
                <a:r>
                  <a:rPr lang="en-US" sz="1400" b="1" dirty="0">
                    <a:solidFill>
                      <a:srgbClr val="292929"/>
                    </a:solidFill>
                    <a:latin typeface="Poppins" panose="00000500000000000000" pitchFamily="2" charset="0"/>
                    <a:cs typeface="Poppins" panose="00000500000000000000" pitchFamily="2" charset="0"/>
                  </a:rPr>
                  <a:t>September 13, 2024</a:t>
                </a:r>
              </a:p>
              <a:p>
                <a:pPr algn="ctr">
                  <a:spcBef>
                    <a:spcPts val="450"/>
                  </a:spcBef>
                </a:pPr>
                <a:r>
                  <a:rPr lang="en-US" sz="1400" dirty="0">
                    <a:solidFill>
                      <a:srgbClr val="292929"/>
                    </a:solidFill>
                    <a:latin typeface="Poppins" panose="00000500000000000000" pitchFamily="2" charset="0"/>
                    <a:cs typeface="Poppins" panose="00000500000000000000" pitchFamily="2" charset="0"/>
                  </a:rPr>
                  <a:t>5:00 p.m. ET</a:t>
                </a:r>
              </a:p>
            </p:txBody>
          </p:sp>
          <p:sp>
            <p:nvSpPr>
              <p:cNvPr id="22" name="TextBox 21">
                <a:extLst>
                  <a:ext uri="{FF2B5EF4-FFF2-40B4-BE49-F238E27FC236}">
                    <a16:creationId xmlns:a16="http://schemas.microsoft.com/office/drawing/2014/main" id="{5C5F920B-15E5-4887-83F7-A81A65E6F8D1}"/>
                  </a:ext>
                </a:extLst>
              </p:cNvPr>
              <p:cNvSpPr txBox="1"/>
              <p:nvPr/>
            </p:nvSpPr>
            <p:spPr>
              <a:xfrm>
                <a:off x="6030419" y="1366159"/>
                <a:ext cx="2583356" cy="575223"/>
              </a:xfrm>
              <a:prstGeom prst="rect">
                <a:avLst/>
              </a:prstGeom>
              <a:grpFill/>
            </p:spPr>
            <p:txBody>
              <a:bodyPr wrap="square" lIns="68644" tIns="34322" rIns="68644" bIns="34322" rtlCol="0" anchor="t">
                <a:spAutoFit/>
              </a:bodyPr>
              <a:lstStyle/>
              <a:p>
                <a:pPr algn="ctr"/>
                <a:r>
                  <a:rPr lang="en-US" sz="1400" b="1" dirty="0">
                    <a:solidFill>
                      <a:srgbClr val="292929"/>
                    </a:solidFill>
                    <a:latin typeface="Poppins" panose="00000500000000000000" pitchFamily="2" charset="0"/>
                    <a:cs typeface="Poppins" panose="00000500000000000000" pitchFamily="2" charset="0"/>
                  </a:rPr>
                  <a:t>October 4, 2024</a:t>
                </a:r>
                <a:endParaRPr lang="en-US" sz="1400" dirty="0">
                  <a:latin typeface="Poppins" panose="00000500000000000000" pitchFamily="2" charset="0"/>
                  <a:cs typeface="Poppins" panose="00000500000000000000" pitchFamily="2" charset="0"/>
                </a:endParaRPr>
              </a:p>
              <a:p>
                <a:pPr algn="ctr">
                  <a:spcBef>
                    <a:spcPts val="450"/>
                  </a:spcBef>
                </a:pPr>
                <a:r>
                  <a:rPr lang="en-US" sz="1400" dirty="0">
                    <a:solidFill>
                      <a:srgbClr val="292929"/>
                    </a:solidFill>
                    <a:latin typeface="Poppins" panose="00000500000000000000" pitchFamily="2" charset="0"/>
                    <a:cs typeface="Poppins" panose="00000500000000000000" pitchFamily="2" charset="0"/>
                  </a:rPr>
                  <a:t>5:00 p.m. ET</a:t>
                </a:r>
              </a:p>
            </p:txBody>
          </p:sp>
        </p:grpSp>
      </p:grpSp>
      <p:sp>
        <p:nvSpPr>
          <p:cNvPr id="25" name="Rectangle 24">
            <a:extLst>
              <a:ext uri="{FF2B5EF4-FFF2-40B4-BE49-F238E27FC236}">
                <a16:creationId xmlns:a16="http://schemas.microsoft.com/office/drawing/2014/main" id="{5995E530-5DA9-4A82-BADB-98F37451850C}"/>
              </a:ext>
            </a:extLst>
          </p:cNvPr>
          <p:cNvSpPr/>
          <p:nvPr/>
        </p:nvSpPr>
        <p:spPr>
          <a:xfrm>
            <a:off x="4701470" y="3918347"/>
            <a:ext cx="2867730" cy="399337"/>
          </a:xfrm>
          <a:prstGeom prst="rect">
            <a:avLst/>
          </a:prstGeom>
          <a:solidFill>
            <a:schemeClr val="accent5">
              <a:lumMod val="7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bg1">
                    <a:lumMod val="95000"/>
                  </a:schemeClr>
                </a:solidFill>
                <a:latin typeface="Poppins" panose="00000500000000000000" pitchFamily="2" charset="0"/>
                <a:cs typeface="Poppins" panose="00000500000000000000" pitchFamily="2" charset="0"/>
              </a:rPr>
              <a:t>Amendments to the RFP will be finalized</a:t>
            </a:r>
          </a:p>
        </p:txBody>
      </p:sp>
      <p:sp>
        <p:nvSpPr>
          <p:cNvPr id="27" name="Rectangle 26">
            <a:extLst>
              <a:ext uri="{FF2B5EF4-FFF2-40B4-BE49-F238E27FC236}">
                <a16:creationId xmlns:a16="http://schemas.microsoft.com/office/drawing/2014/main" id="{1DD84C23-80C3-4E54-9DD0-FD6672566404}"/>
              </a:ext>
            </a:extLst>
          </p:cNvPr>
          <p:cNvSpPr/>
          <p:nvPr/>
        </p:nvSpPr>
        <p:spPr>
          <a:xfrm>
            <a:off x="825335" y="3902240"/>
            <a:ext cx="2977408" cy="399337"/>
          </a:xfrm>
          <a:prstGeom prst="rect">
            <a:avLst/>
          </a:prstGeom>
          <a:solidFill>
            <a:srgbClr val="0070C0"/>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bg1">
                    <a:lumMod val="95000"/>
                  </a:schemeClr>
                </a:solidFill>
                <a:latin typeface="Poppins" panose="00000500000000000000" pitchFamily="2" charset="0"/>
                <a:cs typeface="Poppins" panose="00000500000000000000" pitchFamily="2" charset="0"/>
              </a:rPr>
              <a:t>Answers to questions will be posted</a:t>
            </a:r>
          </a:p>
        </p:txBody>
      </p:sp>
      <p:sp>
        <p:nvSpPr>
          <p:cNvPr id="29" name="TextBox 28">
            <a:extLst>
              <a:ext uri="{FF2B5EF4-FFF2-40B4-BE49-F238E27FC236}">
                <a16:creationId xmlns:a16="http://schemas.microsoft.com/office/drawing/2014/main" id="{34B9F604-1977-45DC-842D-A9839117468C}"/>
              </a:ext>
            </a:extLst>
          </p:cNvPr>
          <p:cNvSpPr txBox="1"/>
          <p:nvPr/>
        </p:nvSpPr>
        <p:spPr>
          <a:xfrm>
            <a:off x="590015" y="3606663"/>
            <a:ext cx="3506221" cy="253980"/>
          </a:xfrm>
          <a:prstGeom prst="rect">
            <a:avLst/>
          </a:prstGeom>
          <a:noFill/>
        </p:spPr>
        <p:txBody>
          <a:bodyPr wrap="square" lIns="68644" tIns="34322" rIns="68644" bIns="34322" rtlCol="0" anchor="t">
            <a:spAutoFit/>
          </a:bodyPr>
          <a:lstStyle/>
          <a:p>
            <a:pPr algn="ctr"/>
            <a:r>
              <a:rPr lang="en-US" sz="1200" b="1" dirty="0">
                <a:solidFill>
                  <a:srgbClr val="292929"/>
                </a:solidFill>
                <a:latin typeface="Poppins" panose="00000500000000000000" pitchFamily="2" charset="0"/>
                <a:cs typeface="Poppins" panose="00000500000000000000" pitchFamily="2" charset="0"/>
              </a:rPr>
              <a:t>Tuesdays (August 27, September 3, 10, 17)</a:t>
            </a:r>
          </a:p>
        </p:txBody>
      </p:sp>
      <p:sp>
        <p:nvSpPr>
          <p:cNvPr id="31" name="TextBox 30">
            <a:extLst>
              <a:ext uri="{FF2B5EF4-FFF2-40B4-BE49-F238E27FC236}">
                <a16:creationId xmlns:a16="http://schemas.microsoft.com/office/drawing/2014/main" id="{2EE10C8C-D901-4750-8D00-CF377B49A5B2}"/>
              </a:ext>
            </a:extLst>
          </p:cNvPr>
          <p:cNvSpPr txBox="1"/>
          <p:nvPr/>
        </p:nvSpPr>
        <p:spPr>
          <a:xfrm>
            <a:off x="4784894" y="3598319"/>
            <a:ext cx="2560975" cy="284758"/>
          </a:xfrm>
          <a:prstGeom prst="rect">
            <a:avLst/>
          </a:prstGeom>
          <a:noFill/>
        </p:spPr>
        <p:txBody>
          <a:bodyPr wrap="square" lIns="68644" tIns="34322" rIns="68644" bIns="34322" rtlCol="0" anchor="t">
            <a:spAutoFit/>
          </a:bodyPr>
          <a:lstStyle/>
          <a:p>
            <a:pPr algn="ctr"/>
            <a:r>
              <a:rPr lang="en-US" sz="1400" b="1" dirty="0">
                <a:solidFill>
                  <a:srgbClr val="292929"/>
                </a:solidFill>
                <a:latin typeface="Poppins" panose="00000500000000000000" pitchFamily="2" charset="0"/>
                <a:cs typeface="Poppins" panose="00000500000000000000" pitchFamily="2" charset="0"/>
              </a:rPr>
              <a:t>September 17, 2024</a:t>
            </a:r>
          </a:p>
        </p:txBody>
      </p:sp>
      <p:sp>
        <p:nvSpPr>
          <p:cNvPr id="33" name="Title 1">
            <a:extLst>
              <a:ext uri="{FF2B5EF4-FFF2-40B4-BE49-F238E27FC236}">
                <a16:creationId xmlns:a16="http://schemas.microsoft.com/office/drawing/2014/main" id="{95263DBE-46FA-4D8F-9BF0-B112A97DE62F}"/>
              </a:ext>
            </a:extLst>
          </p:cNvPr>
          <p:cNvSpPr txBox="1">
            <a:spLocks/>
          </p:cNvSpPr>
          <p:nvPr/>
        </p:nvSpPr>
        <p:spPr bwMode="auto">
          <a:xfrm>
            <a:off x="364565" y="1553998"/>
            <a:ext cx="7633577" cy="36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44" tIns="34322" rIns="68644" bIns="34322" numCol="1" anchor="ctr" anchorCtr="0" compatLnSpc="1">
            <a:prstTxWarp prst="textNoShape">
              <a:avLst/>
            </a:prstTxWarp>
          </a:bodyPr>
          <a:lstStyle>
            <a:lvl1pPr algn="l" rtl="0" eaLnBrk="1" fontAlgn="base" hangingPunct="1">
              <a:spcBef>
                <a:spcPct val="0"/>
              </a:spcBef>
              <a:spcAft>
                <a:spcPct val="0"/>
              </a:spcAft>
              <a:defRPr sz="2800" b="1" kern="1200">
                <a:solidFill>
                  <a:srgbClr val="7934AD"/>
                </a:solidFill>
                <a:latin typeface="+mj-lt"/>
                <a:ea typeface="+mj-ea"/>
                <a:cs typeface="+mj-cs"/>
              </a:defRPr>
            </a:lvl1pPr>
            <a:lvl2pPr algn="ctr" rtl="0" eaLnBrk="1" fontAlgn="base" hangingPunct="1">
              <a:spcBef>
                <a:spcPct val="0"/>
              </a:spcBef>
              <a:spcAft>
                <a:spcPct val="0"/>
              </a:spcAft>
              <a:defRPr sz="4400" b="1">
                <a:solidFill>
                  <a:srgbClr val="7934AD"/>
                </a:solidFill>
                <a:latin typeface="Calibri" pitchFamily="34" charset="0"/>
              </a:defRPr>
            </a:lvl2pPr>
            <a:lvl3pPr algn="ctr" rtl="0" eaLnBrk="1" fontAlgn="base" hangingPunct="1">
              <a:spcBef>
                <a:spcPct val="0"/>
              </a:spcBef>
              <a:spcAft>
                <a:spcPct val="0"/>
              </a:spcAft>
              <a:defRPr sz="4400" b="1">
                <a:solidFill>
                  <a:srgbClr val="7934AD"/>
                </a:solidFill>
                <a:latin typeface="Calibri" pitchFamily="34" charset="0"/>
              </a:defRPr>
            </a:lvl3pPr>
            <a:lvl4pPr algn="ctr" rtl="0" eaLnBrk="1" fontAlgn="base" hangingPunct="1">
              <a:spcBef>
                <a:spcPct val="0"/>
              </a:spcBef>
              <a:spcAft>
                <a:spcPct val="0"/>
              </a:spcAft>
              <a:defRPr sz="4400" b="1">
                <a:solidFill>
                  <a:srgbClr val="7934AD"/>
                </a:solidFill>
                <a:latin typeface="Calibri" pitchFamily="34" charset="0"/>
              </a:defRPr>
            </a:lvl4pPr>
            <a:lvl5pPr algn="ctr" rtl="0" eaLnBrk="1" fontAlgn="base" hangingPunct="1">
              <a:spcBef>
                <a:spcPct val="0"/>
              </a:spcBef>
              <a:spcAft>
                <a:spcPct val="0"/>
              </a:spcAft>
              <a:defRPr sz="4400" b="1">
                <a:solidFill>
                  <a:srgbClr val="7934AD"/>
                </a:solidFill>
                <a:latin typeface="Calibri" pitchFamily="34" charset="0"/>
              </a:defRPr>
            </a:lvl5pPr>
            <a:lvl6pPr marL="457200" algn="ctr" rtl="0" eaLnBrk="1" fontAlgn="base" hangingPunct="1">
              <a:spcBef>
                <a:spcPct val="0"/>
              </a:spcBef>
              <a:spcAft>
                <a:spcPct val="0"/>
              </a:spcAft>
              <a:defRPr sz="4400" b="1">
                <a:solidFill>
                  <a:srgbClr val="7934AD"/>
                </a:solidFill>
                <a:latin typeface="Calibri" pitchFamily="34" charset="0"/>
              </a:defRPr>
            </a:lvl6pPr>
            <a:lvl7pPr marL="914400" algn="ctr" rtl="0" eaLnBrk="1" fontAlgn="base" hangingPunct="1">
              <a:spcBef>
                <a:spcPct val="0"/>
              </a:spcBef>
              <a:spcAft>
                <a:spcPct val="0"/>
              </a:spcAft>
              <a:defRPr sz="4400" b="1">
                <a:solidFill>
                  <a:srgbClr val="7934AD"/>
                </a:solidFill>
                <a:latin typeface="Calibri" pitchFamily="34" charset="0"/>
              </a:defRPr>
            </a:lvl7pPr>
            <a:lvl8pPr marL="1371600" algn="ctr" rtl="0" eaLnBrk="1" fontAlgn="base" hangingPunct="1">
              <a:spcBef>
                <a:spcPct val="0"/>
              </a:spcBef>
              <a:spcAft>
                <a:spcPct val="0"/>
              </a:spcAft>
              <a:defRPr sz="4400" b="1">
                <a:solidFill>
                  <a:srgbClr val="7934AD"/>
                </a:solidFill>
                <a:latin typeface="Calibri" pitchFamily="34" charset="0"/>
              </a:defRPr>
            </a:lvl8pPr>
            <a:lvl9pPr marL="1828800" algn="ctr" rtl="0" eaLnBrk="1" fontAlgn="base" hangingPunct="1">
              <a:spcBef>
                <a:spcPct val="0"/>
              </a:spcBef>
              <a:spcAft>
                <a:spcPct val="0"/>
              </a:spcAft>
              <a:defRPr sz="4400" b="1">
                <a:solidFill>
                  <a:srgbClr val="7934AD"/>
                </a:solidFill>
                <a:latin typeface="Calibri" pitchFamily="34" charset="0"/>
              </a:defRPr>
            </a:lvl9pPr>
          </a:lstStyle>
          <a:p>
            <a:r>
              <a:rPr lang="en-US" sz="1802" b="0" i="1">
                <a:solidFill>
                  <a:schemeClr val="tx1"/>
                </a:solidFill>
                <a:latin typeface="Poppins" panose="00000500000000000000" pitchFamily="2" charset="0"/>
                <a:cs typeface="Poppins" panose="00000500000000000000" pitchFamily="2" charset="0"/>
              </a:rPr>
              <a:t>For RFP Submission:</a:t>
            </a:r>
          </a:p>
        </p:txBody>
      </p:sp>
      <p:sp>
        <p:nvSpPr>
          <p:cNvPr id="35" name="Title 1">
            <a:extLst>
              <a:ext uri="{FF2B5EF4-FFF2-40B4-BE49-F238E27FC236}">
                <a16:creationId xmlns:a16="http://schemas.microsoft.com/office/drawing/2014/main" id="{F4EC2449-0CE7-41EB-8885-BD2353CEC8D1}"/>
              </a:ext>
            </a:extLst>
          </p:cNvPr>
          <p:cNvSpPr txBox="1">
            <a:spLocks/>
          </p:cNvSpPr>
          <p:nvPr/>
        </p:nvSpPr>
        <p:spPr bwMode="auto">
          <a:xfrm>
            <a:off x="364566" y="3185674"/>
            <a:ext cx="7633575" cy="4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44" tIns="34322" rIns="68644" bIns="34322" numCol="1" anchor="ctr" anchorCtr="0" compatLnSpc="1">
            <a:prstTxWarp prst="textNoShape">
              <a:avLst/>
            </a:prstTxWarp>
          </a:bodyPr>
          <a:lstStyle>
            <a:lvl1pPr algn="l" rtl="0" eaLnBrk="1" fontAlgn="base" hangingPunct="1">
              <a:spcBef>
                <a:spcPct val="0"/>
              </a:spcBef>
              <a:spcAft>
                <a:spcPct val="0"/>
              </a:spcAft>
              <a:defRPr sz="2800" b="1" kern="1200">
                <a:solidFill>
                  <a:srgbClr val="7934AD"/>
                </a:solidFill>
                <a:latin typeface="+mj-lt"/>
                <a:ea typeface="+mj-ea"/>
                <a:cs typeface="+mj-cs"/>
              </a:defRPr>
            </a:lvl1pPr>
            <a:lvl2pPr algn="ctr" rtl="0" eaLnBrk="1" fontAlgn="base" hangingPunct="1">
              <a:spcBef>
                <a:spcPct val="0"/>
              </a:spcBef>
              <a:spcAft>
                <a:spcPct val="0"/>
              </a:spcAft>
              <a:defRPr sz="4400" b="1">
                <a:solidFill>
                  <a:srgbClr val="7934AD"/>
                </a:solidFill>
                <a:latin typeface="Calibri" pitchFamily="34" charset="0"/>
              </a:defRPr>
            </a:lvl2pPr>
            <a:lvl3pPr algn="ctr" rtl="0" eaLnBrk="1" fontAlgn="base" hangingPunct="1">
              <a:spcBef>
                <a:spcPct val="0"/>
              </a:spcBef>
              <a:spcAft>
                <a:spcPct val="0"/>
              </a:spcAft>
              <a:defRPr sz="4400" b="1">
                <a:solidFill>
                  <a:srgbClr val="7934AD"/>
                </a:solidFill>
                <a:latin typeface="Calibri" pitchFamily="34" charset="0"/>
              </a:defRPr>
            </a:lvl3pPr>
            <a:lvl4pPr algn="ctr" rtl="0" eaLnBrk="1" fontAlgn="base" hangingPunct="1">
              <a:spcBef>
                <a:spcPct val="0"/>
              </a:spcBef>
              <a:spcAft>
                <a:spcPct val="0"/>
              </a:spcAft>
              <a:defRPr sz="4400" b="1">
                <a:solidFill>
                  <a:srgbClr val="7934AD"/>
                </a:solidFill>
                <a:latin typeface="Calibri" pitchFamily="34" charset="0"/>
              </a:defRPr>
            </a:lvl4pPr>
            <a:lvl5pPr algn="ctr" rtl="0" eaLnBrk="1" fontAlgn="base" hangingPunct="1">
              <a:spcBef>
                <a:spcPct val="0"/>
              </a:spcBef>
              <a:spcAft>
                <a:spcPct val="0"/>
              </a:spcAft>
              <a:defRPr sz="4400" b="1">
                <a:solidFill>
                  <a:srgbClr val="7934AD"/>
                </a:solidFill>
                <a:latin typeface="Calibri" pitchFamily="34" charset="0"/>
              </a:defRPr>
            </a:lvl5pPr>
            <a:lvl6pPr marL="457200" algn="ctr" rtl="0" eaLnBrk="1" fontAlgn="base" hangingPunct="1">
              <a:spcBef>
                <a:spcPct val="0"/>
              </a:spcBef>
              <a:spcAft>
                <a:spcPct val="0"/>
              </a:spcAft>
              <a:defRPr sz="4400" b="1">
                <a:solidFill>
                  <a:srgbClr val="7934AD"/>
                </a:solidFill>
                <a:latin typeface="Calibri" pitchFamily="34" charset="0"/>
              </a:defRPr>
            </a:lvl6pPr>
            <a:lvl7pPr marL="914400" algn="ctr" rtl="0" eaLnBrk="1" fontAlgn="base" hangingPunct="1">
              <a:spcBef>
                <a:spcPct val="0"/>
              </a:spcBef>
              <a:spcAft>
                <a:spcPct val="0"/>
              </a:spcAft>
              <a:defRPr sz="4400" b="1">
                <a:solidFill>
                  <a:srgbClr val="7934AD"/>
                </a:solidFill>
                <a:latin typeface="Calibri" pitchFamily="34" charset="0"/>
              </a:defRPr>
            </a:lvl7pPr>
            <a:lvl8pPr marL="1371600" algn="ctr" rtl="0" eaLnBrk="1" fontAlgn="base" hangingPunct="1">
              <a:spcBef>
                <a:spcPct val="0"/>
              </a:spcBef>
              <a:spcAft>
                <a:spcPct val="0"/>
              </a:spcAft>
              <a:defRPr sz="4400" b="1">
                <a:solidFill>
                  <a:srgbClr val="7934AD"/>
                </a:solidFill>
                <a:latin typeface="Calibri" pitchFamily="34" charset="0"/>
              </a:defRPr>
            </a:lvl8pPr>
            <a:lvl9pPr marL="1828800" algn="ctr" rtl="0" eaLnBrk="1" fontAlgn="base" hangingPunct="1">
              <a:spcBef>
                <a:spcPct val="0"/>
              </a:spcBef>
              <a:spcAft>
                <a:spcPct val="0"/>
              </a:spcAft>
              <a:defRPr sz="4400" b="1">
                <a:solidFill>
                  <a:srgbClr val="7934AD"/>
                </a:solidFill>
                <a:latin typeface="Calibri" pitchFamily="34" charset="0"/>
              </a:defRPr>
            </a:lvl9pPr>
          </a:lstStyle>
          <a:p>
            <a:r>
              <a:rPr lang="en-US" sz="1802" b="0" i="1" dirty="0">
                <a:solidFill>
                  <a:schemeClr val="tx1"/>
                </a:solidFill>
                <a:latin typeface="Poppins" panose="00000500000000000000" pitchFamily="2" charset="0"/>
                <a:cs typeface="Poppins" panose="00000500000000000000" pitchFamily="2" charset="0"/>
              </a:rPr>
              <a:t>For RFP Questions:</a:t>
            </a:r>
          </a:p>
        </p:txBody>
      </p:sp>
      <p:sp>
        <p:nvSpPr>
          <p:cNvPr id="12" name="Title 11">
            <a:extLst>
              <a:ext uri="{FF2B5EF4-FFF2-40B4-BE49-F238E27FC236}">
                <a16:creationId xmlns:a16="http://schemas.microsoft.com/office/drawing/2014/main" id="{1F03AC2D-E0AA-0DE7-5281-5B86145EF85C}"/>
              </a:ext>
            </a:extLst>
          </p:cNvPr>
          <p:cNvSpPr>
            <a:spLocks noGrp="1"/>
          </p:cNvSpPr>
          <p:nvPr>
            <p:ph type="title"/>
          </p:nvPr>
        </p:nvSpPr>
        <p:spPr/>
        <p:txBody>
          <a:bodyPr/>
          <a:lstStyle/>
          <a:p>
            <a:r>
              <a:rPr lang="en-US" sz="2102" b="1">
                <a:latin typeface="Poppins" panose="00000500000000000000" pitchFamily="2" charset="0"/>
                <a:cs typeface="Poppins" panose="00000500000000000000" pitchFamily="2" charset="0"/>
              </a:rPr>
              <a:t>Timelines</a:t>
            </a:r>
            <a:br>
              <a:rPr lang="en-US" sz="1501">
                <a:latin typeface="Poppins" panose="00000500000000000000" pitchFamily="2" charset="0"/>
                <a:cs typeface="Poppins" panose="00000500000000000000" pitchFamily="2" charset="0"/>
              </a:rPr>
            </a:br>
            <a:endParaRPr lang="en-US"/>
          </a:p>
        </p:txBody>
      </p:sp>
      <p:pic>
        <p:nvPicPr>
          <p:cNvPr id="37" name="Picture 36" descr="Stopwatch">
            <a:extLst>
              <a:ext uri="{FF2B5EF4-FFF2-40B4-BE49-F238E27FC236}">
                <a16:creationId xmlns:a16="http://schemas.microsoft.com/office/drawing/2014/main" id="{FC439F96-5C25-51E5-DE3F-844F40A191AD}"/>
              </a:ext>
            </a:extLst>
          </p:cNvPr>
          <p:cNvPicPr>
            <a:picLocks noChangeAspect="1"/>
          </p:cNvPicPr>
          <p:nvPr/>
        </p:nvPicPr>
        <p:blipFill>
          <a:blip r:embed="rId3"/>
          <a:stretch>
            <a:fillRect/>
          </a:stretch>
        </p:blipFill>
        <p:spPr>
          <a:xfrm>
            <a:off x="6506597" y="202912"/>
            <a:ext cx="2272836" cy="1335069"/>
          </a:xfrm>
          <a:prstGeom prst="rect">
            <a:avLst/>
          </a:prstGeom>
        </p:spPr>
      </p:pic>
    </p:spTree>
    <p:extLst>
      <p:ext uri="{BB962C8B-B14F-4D97-AF65-F5344CB8AC3E}">
        <p14:creationId xmlns:p14="http://schemas.microsoft.com/office/powerpoint/2010/main" val="1666466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689337"/>
            <a:ext cx="529596" cy="440172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483047"/>
            <a:ext cx="315230" cy="425562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4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483047"/>
            <a:ext cx="8200127" cy="4047702"/>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4590383" y="1253421"/>
            <a:ext cx="3352258" cy="2170542"/>
          </a:xfrm>
          <a:prstGeom prst="rect">
            <a:avLst/>
          </a:prstGeom>
          <a:solidFill>
            <a:schemeClr val="accent4">
              <a:lumMod val="20000"/>
              <a:lumOff val="8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indent="55563" defTabSz="329184">
              <a:lnSpc>
                <a:spcPct val="114999"/>
              </a:lnSpc>
              <a:spcAft>
                <a:spcPts val="541"/>
              </a:spcAft>
              <a:tabLst>
                <a:tab pos="593084" algn="l"/>
              </a:tabLst>
            </a:pPr>
            <a:r>
              <a:rPr lang="en-US" sz="865" b="1" dirty="0">
                <a:solidFill>
                  <a:srgbClr val="292929"/>
                </a:solidFill>
                <a:latin typeface="Poppins" panose="00000500000000000000" pitchFamily="2" charset="0"/>
                <a:cs typeface="Poppins" panose="00000500000000000000" pitchFamily="2" charset="0"/>
              </a:rPr>
              <a:t>   Office of Early Childhood</a:t>
            </a:r>
            <a:r>
              <a:rPr lang="en-US" sz="865" dirty="0">
                <a:solidFill>
                  <a:srgbClr val="292929"/>
                </a:solidFill>
                <a:latin typeface="Poppins" panose="00000500000000000000" pitchFamily="2" charset="0"/>
                <a:cs typeface="Poppins" panose="00000500000000000000" pitchFamily="2" charset="0"/>
              </a:rPr>
              <a:t> </a:t>
            </a:r>
            <a:r>
              <a:rPr lang="en-US" sz="865" b="1" dirty="0">
                <a:solidFill>
                  <a:srgbClr val="292929"/>
                </a:solidFill>
                <a:latin typeface="Poppins" panose="00000500000000000000" pitchFamily="2" charset="0"/>
                <a:cs typeface="Poppins" panose="00000500000000000000" pitchFamily="2" charset="0"/>
              </a:rPr>
              <a:t>Website</a:t>
            </a:r>
            <a:endParaRPr lang="en-US" sz="973" dirty="0">
              <a:solidFill>
                <a:srgbClr val="000000"/>
              </a:solidFill>
              <a:latin typeface="Poppins" panose="00000500000000000000" pitchFamily="2" charset="0"/>
              <a:cs typeface="Poppins" panose="00000500000000000000" pitchFamily="2" charset="0"/>
            </a:endParaRPr>
          </a:p>
          <a:p>
            <a:pPr marL="112713" lvl="2" defTabSz="329184">
              <a:lnSpc>
                <a:spcPct val="114999"/>
              </a:lnSpc>
              <a:spcAft>
                <a:spcPts val="541"/>
              </a:spcAft>
              <a:tabLst>
                <a:tab pos="593084" algn="l"/>
              </a:tabLst>
            </a:pPr>
            <a:r>
              <a:rPr lang="en-US" sz="865" dirty="0">
                <a:solidFill>
                  <a:srgbClr val="000000"/>
                </a:solidFill>
                <a:latin typeface="Poppins" panose="00000500000000000000" pitchFamily="2" charset="0"/>
                <a:cs typeface="Poppins" panose="00000500000000000000" pitchFamily="2" charset="0"/>
                <a:hlinkClick r:id="rId3"/>
              </a:rPr>
              <a:t>https://www.ctoec.org/center-based-educator-registered-apprenticeship/</a:t>
            </a:r>
            <a:r>
              <a:rPr lang="en-US" sz="865" dirty="0">
                <a:solidFill>
                  <a:srgbClr val="000000"/>
                </a:solidFill>
                <a:latin typeface="Poppins" panose="00000500000000000000" pitchFamily="2" charset="0"/>
                <a:cs typeface="Poppins" panose="00000500000000000000" pitchFamily="2" charset="0"/>
              </a:rPr>
              <a:t> </a:t>
            </a:r>
            <a:endParaRPr lang="en-US" sz="865" u="sng" dirty="0">
              <a:solidFill>
                <a:srgbClr val="292929"/>
              </a:solidFill>
              <a:latin typeface="Poppins" panose="00000500000000000000" pitchFamily="2" charset="0"/>
              <a:cs typeface="Poppins" panose="00000500000000000000" pitchFamily="2" charset="0"/>
            </a:endParaRPr>
          </a:p>
          <a:p>
            <a:pPr algn="ctr"/>
            <a:endParaRPr lang="en-US" sz="1351" dirty="0"/>
          </a:p>
        </p:txBody>
      </p:sp>
      <p:sp>
        <p:nvSpPr>
          <p:cNvPr id="13" name="TextBox 12">
            <a:extLst>
              <a:ext uri="{FF2B5EF4-FFF2-40B4-BE49-F238E27FC236}">
                <a16:creationId xmlns:a16="http://schemas.microsoft.com/office/drawing/2014/main" id="{3A1AF086-B507-9448-A50C-1A9ADD4E6214}"/>
              </a:ext>
            </a:extLst>
          </p:cNvPr>
          <p:cNvSpPr txBox="1"/>
          <p:nvPr/>
        </p:nvSpPr>
        <p:spPr>
          <a:xfrm>
            <a:off x="3189996" y="603849"/>
            <a:ext cx="3076516" cy="325154"/>
          </a:xfrm>
          <a:prstGeom prst="rect">
            <a:avLst/>
          </a:prstGeom>
          <a:noFill/>
        </p:spPr>
        <p:txBody>
          <a:bodyPr wrap="square" rtlCol="0">
            <a:spAutoFit/>
          </a:bodyPr>
          <a:lstStyle/>
          <a:p>
            <a:pPr defTabSz="329184">
              <a:spcAft>
                <a:spcPts val="600"/>
              </a:spcAft>
            </a:pPr>
            <a:r>
              <a:rPr lang="en-US" sz="1513" b="1" kern="1200" dirty="0">
                <a:solidFill>
                  <a:schemeClr val="tx1"/>
                </a:solidFill>
                <a:latin typeface="Poppins" panose="00000500000000000000" pitchFamily="2" charset="0"/>
                <a:ea typeface="+mn-ea"/>
                <a:cs typeface="Poppins" panose="00000500000000000000" pitchFamily="2" charset="0"/>
              </a:rPr>
              <a:t>Contact Information</a:t>
            </a:r>
            <a:endParaRPr lang="en-US" sz="1501" dirty="0">
              <a:latin typeface="Poppins" panose="00000500000000000000" pitchFamily="2" charset="0"/>
              <a:cs typeface="Poppins" panose="00000500000000000000" pitchFamily="2" charset="0"/>
            </a:endParaRPr>
          </a:p>
        </p:txBody>
      </p:sp>
      <p:sp>
        <p:nvSpPr>
          <p:cNvPr id="27" name="Rectangle 26"/>
          <p:cNvSpPr/>
          <p:nvPr/>
        </p:nvSpPr>
        <p:spPr>
          <a:xfrm>
            <a:off x="954089" y="1253421"/>
            <a:ext cx="2918664" cy="2185223"/>
          </a:xfrm>
          <a:prstGeom prst="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8" name="Rectangle 27"/>
          <p:cNvSpPr/>
          <p:nvPr/>
        </p:nvSpPr>
        <p:spPr>
          <a:xfrm>
            <a:off x="1160662" y="1720288"/>
            <a:ext cx="2356851" cy="1595245"/>
          </a:xfrm>
          <a:prstGeom prst="rect">
            <a:avLst/>
          </a:prstGeom>
        </p:spPr>
        <p:txBody>
          <a:bodyPr wrap="square" lIns="68644" tIns="34322" rIns="68644" bIns="34322" anchor="t">
            <a:spAutoFit/>
          </a:bodyPr>
          <a:lstStyle/>
          <a:p>
            <a:pPr defTabSz="329184">
              <a:lnSpc>
                <a:spcPct val="115000"/>
              </a:lnSpc>
              <a:spcAft>
                <a:spcPts val="600"/>
              </a:spcAft>
            </a:pPr>
            <a:r>
              <a:rPr lang="en-US" sz="865" b="1" kern="1200" dirty="0">
                <a:solidFill>
                  <a:srgbClr val="292929"/>
                </a:solidFill>
                <a:latin typeface="Poppins" panose="00000500000000000000" pitchFamily="2" charset="0"/>
                <a:cs typeface="Poppins" panose="00000500000000000000" pitchFamily="2" charset="0"/>
              </a:rPr>
              <a:t>Lindsay Raymond</a:t>
            </a:r>
          </a:p>
          <a:p>
            <a:pPr defTabSz="329184">
              <a:lnSpc>
                <a:spcPct val="115000"/>
              </a:lnSpc>
              <a:spcAft>
                <a:spcPts val="600"/>
              </a:spcAft>
            </a:pPr>
            <a:r>
              <a:rPr lang="en-US" sz="865" kern="1200" dirty="0">
                <a:solidFill>
                  <a:srgbClr val="292929"/>
                </a:solidFill>
                <a:latin typeface="Poppins" panose="00000500000000000000" pitchFamily="2" charset="0"/>
                <a:cs typeface="Poppins" panose="00000500000000000000" pitchFamily="2" charset="0"/>
              </a:rPr>
              <a:t>Office of Early Childhood</a:t>
            </a:r>
          </a:p>
          <a:p>
            <a:pPr defTabSz="329184">
              <a:lnSpc>
                <a:spcPct val="115000"/>
              </a:lnSpc>
              <a:spcAft>
                <a:spcPts val="600"/>
              </a:spcAft>
            </a:pPr>
            <a:endParaRPr lang="en-US" sz="865" kern="1200" dirty="0">
              <a:solidFill>
                <a:srgbClr val="292929"/>
              </a:solidFill>
              <a:latin typeface="Poppins" panose="00000500000000000000" pitchFamily="2" charset="0"/>
              <a:cs typeface="Poppins" panose="00000500000000000000" pitchFamily="2" charset="0"/>
            </a:endParaRPr>
          </a:p>
          <a:p>
            <a:pPr defTabSz="329184">
              <a:lnSpc>
                <a:spcPct val="115000"/>
              </a:lnSpc>
              <a:spcAft>
                <a:spcPts val="600"/>
              </a:spcAft>
            </a:pPr>
            <a:r>
              <a:rPr lang="en-US" sz="865" kern="1200" dirty="0">
                <a:solidFill>
                  <a:srgbClr val="292929"/>
                </a:solidFill>
                <a:latin typeface="Poppins" panose="00000500000000000000" pitchFamily="2" charset="0"/>
                <a:cs typeface="Poppins" panose="00000500000000000000" pitchFamily="2" charset="0"/>
              </a:rPr>
              <a:t>E-mail:  </a:t>
            </a:r>
            <a:r>
              <a:rPr lang="en-US" sz="865" kern="1200" dirty="0">
                <a:solidFill>
                  <a:srgbClr val="292929"/>
                </a:solidFill>
                <a:latin typeface="Poppins" panose="00000500000000000000" pitchFamily="2" charset="0"/>
                <a:cs typeface="Poppins" panose="00000500000000000000" pitchFamily="2" charset="0"/>
                <a:hlinkClick r:id="rId4"/>
              </a:rPr>
              <a:t>OEC.RFP.commissioner@ct.gov</a:t>
            </a:r>
            <a:endParaRPr lang="en-US" sz="865" kern="1200" dirty="0">
              <a:solidFill>
                <a:srgbClr val="292929"/>
              </a:solidFill>
              <a:latin typeface="Poppins" panose="00000500000000000000" pitchFamily="2" charset="0"/>
              <a:cs typeface="Poppins" panose="00000500000000000000" pitchFamily="2" charset="0"/>
            </a:endParaRPr>
          </a:p>
          <a:p>
            <a:pPr defTabSz="329184">
              <a:lnSpc>
                <a:spcPct val="115000"/>
              </a:lnSpc>
              <a:spcAft>
                <a:spcPts val="600"/>
              </a:spcAft>
            </a:pPr>
            <a:r>
              <a:rPr lang="en-US" sz="865" kern="1200" dirty="0">
                <a:solidFill>
                  <a:srgbClr val="292929"/>
                </a:solidFill>
                <a:latin typeface="Poppins" panose="00000500000000000000" pitchFamily="2" charset="0"/>
                <a:cs typeface="Poppins" panose="00000500000000000000" pitchFamily="2" charset="0"/>
              </a:rPr>
              <a:t>Telephone: (860) 500 – 4579</a:t>
            </a:r>
          </a:p>
          <a:p>
            <a:pPr defTabSz="329184">
              <a:lnSpc>
                <a:spcPct val="115000"/>
              </a:lnSpc>
              <a:spcAft>
                <a:spcPts val="600"/>
              </a:spcAft>
            </a:pPr>
            <a:r>
              <a:rPr lang="en-US" sz="865" kern="1200" dirty="0">
                <a:solidFill>
                  <a:srgbClr val="292929"/>
                </a:solidFill>
                <a:latin typeface="Poppins" panose="00000500000000000000" pitchFamily="2" charset="0"/>
                <a:cs typeface="Poppins" panose="00000500000000000000" pitchFamily="2" charset="0"/>
              </a:rPr>
              <a:t>Mail: 450 Columbus Boulevard</a:t>
            </a:r>
          </a:p>
          <a:p>
            <a:pPr defTabSz="329184">
              <a:lnSpc>
                <a:spcPct val="115000"/>
              </a:lnSpc>
              <a:spcAft>
                <a:spcPts val="600"/>
              </a:spcAft>
            </a:pPr>
            <a:r>
              <a:rPr lang="en-US" sz="865" kern="1200" dirty="0">
                <a:solidFill>
                  <a:srgbClr val="292929"/>
                </a:solidFill>
                <a:latin typeface="Poppins" panose="00000500000000000000" pitchFamily="2" charset="0"/>
                <a:cs typeface="Poppins" panose="00000500000000000000" pitchFamily="2" charset="0"/>
              </a:rPr>
              <a:t>Hartford, Connecticut 06103</a:t>
            </a:r>
            <a:endParaRPr lang="en-US" sz="1201" dirty="0">
              <a:solidFill>
                <a:srgbClr val="292929"/>
              </a:solidFill>
              <a:latin typeface="Poppins" panose="00000500000000000000" pitchFamily="2" charset="0"/>
              <a:ea typeface="Calibri" panose="020F0502020204030204" pitchFamily="34" charset="0"/>
              <a:cs typeface="Poppins" panose="00000500000000000000" pitchFamily="2" charset="0"/>
            </a:endParaRPr>
          </a:p>
        </p:txBody>
      </p:sp>
      <p:sp>
        <p:nvSpPr>
          <p:cNvPr id="29" name="TextBox 28"/>
          <p:cNvSpPr txBox="1"/>
          <p:nvPr/>
        </p:nvSpPr>
        <p:spPr>
          <a:xfrm>
            <a:off x="1122732" y="1428349"/>
            <a:ext cx="1596521" cy="291939"/>
          </a:xfrm>
          <a:prstGeom prst="rect">
            <a:avLst/>
          </a:prstGeom>
          <a:noFill/>
        </p:spPr>
        <p:txBody>
          <a:bodyPr wrap="square" rtlCol="0">
            <a:spAutoFit/>
          </a:bodyPr>
          <a:lstStyle/>
          <a:p>
            <a:pPr defTabSz="329184">
              <a:spcAft>
                <a:spcPts val="600"/>
              </a:spcAft>
            </a:pPr>
            <a:r>
              <a:rPr lang="en-US" sz="1297" b="1" u="sng" kern="1200" dirty="0">
                <a:solidFill>
                  <a:srgbClr val="292929"/>
                </a:solidFill>
                <a:latin typeface="Poppins" panose="00000500000000000000" pitchFamily="2" charset="0"/>
                <a:ea typeface="+mn-ea"/>
                <a:cs typeface="Poppins" panose="00000500000000000000" pitchFamily="2" charset="0"/>
              </a:rPr>
              <a:t>Official</a:t>
            </a:r>
            <a:r>
              <a:rPr lang="en-US" sz="1297" b="1" u="sng" kern="1200" dirty="0">
                <a:solidFill>
                  <a:srgbClr val="292929"/>
                </a:solidFill>
                <a:latin typeface="+mn-lt"/>
                <a:ea typeface="+mn-ea"/>
                <a:cs typeface="+mn-cs"/>
              </a:rPr>
              <a:t> </a:t>
            </a:r>
            <a:r>
              <a:rPr lang="en-US" sz="1297" b="1" u="sng" kern="1200" dirty="0">
                <a:solidFill>
                  <a:srgbClr val="292929"/>
                </a:solidFill>
                <a:latin typeface="Poppins" panose="00000500000000000000" pitchFamily="2" charset="0"/>
                <a:ea typeface="+mn-ea"/>
                <a:cs typeface="Poppins" panose="00000500000000000000" pitchFamily="2" charset="0"/>
              </a:rPr>
              <a:t>Contact</a:t>
            </a:r>
            <a:endParaRPr lang="en-US" sz="1802" b="1" u="sng" dirty="0">
              <a:solidFill>
                <a:srgbClr val="292929"/>
              </a:solidFill>
              <a:latin typeface="Poppins" panose="00000500000000000000" pitchFamily="2" charset="0"/>
              <a:cs typeface="Poppins" panose="00000500000000000000" pitchFamily="2" charset="0"/>
            </a:endParaRPr>
          </a:p>
        </p:txBody>
      </p:sp>
      <p:sp>
        <p:nvSpPr>
          <p:cNvPr id="31" name="TextBox 30"/>
          <p:cNvSpPr txBox="1"/>
          <p:nvPr/>
        </p:nvSpPr>
        <p:spPr>
          <a:xfrm>
            <a:off x="4870646" y="1381705"/>
            <a:ext cx="1602286" cy="291939"/>
          </a:xfrm>
          <a:prstGeom prst="rect">
            <a:avLst/>
          </a:prstGeom>
          <a:noFill/>
        </p:spPr>
        <p:txBody>
          <a:bodyPr wrap="square" rtlCol="0">
            <a:spAutoFit/>
          </a:bodyPr>
          <a:lstStyle/>
          <a:p>
            <a:pPr defTabSz="329184">
              <a:spcAft>
                <a:spcPts val="600"/>
              </a:spcAft>
            </a:pPr>
            <a:r>
              <a:rPr lang="en-US" sz="1297" b="1" u="sng" kern="1200" dirty="0">
                <a:solidFill>
                  <a:srgbClr val="292929"/>
                </a:solidFill>
                <a:latin typeface="Poppins" panose="00000500000000000000" pitchFamily="2" charset="0"/>
                <a:ea typeface="+mn-ea"/>
                <a:cs typeface="Poppins" panose="00000500000000000000" pitchFamily="2" charset="0"/>
              </a:rPr>
              <a:t>RFP</a:t>
            </a:r>
            <a:r>
              <a:rPr lang="en-US" sz="1297" b="1" u="sng" kern="1200" dirty="0">
                <a:solidFill>
                  <a:srgbClr val="292929"/>
                </a:solidFill>
                <a:latin typeface="+mn-lt"/>
                <a:ea typeface="+mn-ea"/>
                <a:cs typeface="+mn-cs"/>
              </a:rPr>
              <a:t> </a:t>
            </a:r>
            <a:r>
              <a:rPr lang="en-US" sz="1297" b="1" u="sng" kern="1200" dirty="0">
                <a:solidFill>
                  <a:srgbClr val="292929"/>
                </a:solidFill>
                <a:latin typeface="Poppins" panose="00000500000000000000" pitchFamily="2" charset="0"/>
                <a:ea typeface="+mn-ea"/>
                <a:cs typeface="Poppins" panose="00000500000000000000" pitchFamily="2" charset="0"/>
              </a:rPr>
              <a:t>information</a:t>
            </a:r>
            <a:endParaRPr lang="en-US" sz="1802" b="1" u="sng" dirty="0">
              <a:solidFill>
                <a:srgbClr val="292929"/>
              </a:solidFill>
              <a:latin typeface="Poppins" panose="00000500000000000000" pitchFamily="2" charset="0"/>
              <a:cs typeface="Poppins" panose="00000500000000000000" pitchFamily="2" charset="0"/>
            </a:endParaRPr>
          </a:p>
        </p:txBody>
      </p:sp>
      <p:sp>
        <p:nvSpPr>
          <p:cNvPr id="30" name="Rectangle 29"/>
          <p:cNvSpPr/>
          <p:nvPr/>
        </p:nvSpPr>
        <p:spPr>
          <a:xfrm>
            <a:off x="4728254" y="2659119"/>
            <a:ext cx="2895282" cy="696666"/>
          </a:xfrm>
          <a:prstGeom prst="rect">
            <a:avLst/>
          </a:prstGeom>
        </p:spPr>
        <p:txBody>
          <a:bodyPr wrap="square" lIns="68644" tIns="34322" rIns="68644" bIns="34322" anchor="t">
            <a:spAutoFit/>
          </a:bodyPr>
          <a:lstStyle/>
          <a:p>
            <a:pPr marL="0" lvl="2" defTabSz="329184">
              <a:lnSpc>
                <a:spcPct val="115000"/>
              </a:lnSpc>
              <a:spcAft>
                <a:spcPts val="541"/>
              </a:spcAft>
              <a:tabLst>
                <a:tab pos="593084" algn="l"/>
              </a:tabLst>
            </a:pPr>
            <a:r>
              <a:rPr lang="en-US" sz="865" b="1" kern="1200" dirty="0">
                <a:solidFill>
                  <a:srgbClr val="292929"/>
                </a:solidFill>
                <a:latin typeface="Poppins" panose="00000500000000000000" pitchFamily="2" charset="0"/>
                <a:cs typeface="Poppins" panose="00000500000000000000" pitchFamily="2" charset="0"/>
              </a:rPr>
              <a:t>State Contracting Portal</a:t>
            </a:r>
          </a:p>
          <a:p>
            <a:pPr marL="0" lvl="2" defTabSz="329184">
              <a:lnSpc>
                <a:spcPct val="115000"/>
              </a:lnSpc>
              <a:spcAft>
                <a:spcPts val="541"/>
              </a:spcAft>
              <a:tabLst>
                <a:tab pos="593084" algn="l"/>
              </a:tabLst>
            </a:pPr>
            <a:r>
              <a:rPr lang="en-US" sz="811" u="sng" kern="1200" dirty="0">
                <a:solidFill>
                  <a:srgbClr val="0000FF"/>
                </a:solidFill>
                <a:latin typeface="Poppins" panose="00000500000000000000" pitchFamily="2" charset="0"/>
                <a:ea typeface="Verdana" panose="020B0604030504040204" pitchFamily="34" charset="0"/>
                <a:cs typeface="Poppins" panose="00000500000000000000" pitchFamily="2" charset="0"/>
                <a:hlinkClick r:id="rId5"/>
              </a:rPr>
              <a:t>https://portal.ct.gov/DAS/CTSource/BidBoard</a:t>
            </a:r>
            <a:endParaRPr lang="en-US" sz="811" b="1" kern="1200" dirty="0">
              <a:solidFill>
                <a:srgbClr val="292929"/>
              </a:solidFill>
              <a:latin typeface="Poppins" panose="00000500000000000000" pitchFamily="2" charset="0"/>
              <a:cs typeface="Poppins" panose="00000500000000000000" pitchFamily="2" charset="0"/>
            </a:endParaRPr>
          </a:p>
          <a:p>
            <a:pPr marL="0" lvl="2">
              <a:lnSpc>
                <a:spcPct val="115000"/>
              </a:lnSpc>
              <a:spcAft>
                <a:spcPts val="751"/>
              </a:spcAft>
              <a:tabLst>
                <a:tab pos="823728" algn="l"/>
              </a:tabLst>
            </a:pPr>
            <a:endParaRPr lang="en-US" sz="1201" u="sng" dirty="0">
              <a:solidFill>
                <a:srgbClr val="292929"/>
              </a:solidFill>
              <a:latin typeface="Poppins" panose="00000500000000000000" pitchFamily="2" charset="0"/>
              <a:ea typeface="Times New Roman" panose="02020603050405020304" pitchFamily="18" charset="0"/>
              <a:cs typeface="Poppins" panose="00000500000000000000" pitchFamily="2" charset="0"/>
            </a:endParaRPr>
          </a:p>
        </p:txBody>
      </p:sp>
      <p:sp>
        <p:nvSpPr>
          <p:cNvPr id="2" name="TextBox 1"/>
          <p:cNvSpPr txBox="1"/>
          <p:nvPr/>
        </p:nvSpPr>
        <p:spPr>
          <a:xfrm>
            <a:off x="2240070" y="3712338"/>
            <a:ext cx="4426850" cy="400110"/>
          </a:xfrm>
          <a:prstGeom prst="rect">
            <a:avLst/>
          </a:prstGeom>
          <a:noFill/>
        </p:spPr>
        <p:txBody>
          <a:bodyPr wrap="square" lIns="91440" tIns="45720" rIns="91440" bIns="45720" rtlCol="0" anchor="t">
            <a:spAutoFit/>
          </a:bodyPr>
          <a:lstStyle/>
          <a:p>
            <a:pPr algn="ctr" defTabSz="329184">
              <a:spcAft>
                <a:spcPts val="600"/>
              </a:spcAft>
            </a:pPr>
            <a:r>
              <a:rPr lang="en-US" sz="1000" b="1" i="1" kern="1200" dirty="0">
                <a:latin typeface="Poppins"/>
                <a:cs typeface="Poppins"/>
              </a:rPr>
              <a:t>All RFP inquiries must be made in writing.  The slide </a:t>
            </a:r>
            <a:r>
              <a:rPr lang="en-US" sz="1000" b="1" i="1" dirty="0">
                <a:latin typeface="Poppins"/>
                <a:cs typeface="Poppins"/>
              </a:rPr>
              <a:t>d</a:t>
            </a:r>
            <a:r>
              <a:rPr lang="en-US" sz="1000" b="1" i="1" kern="1200" dirty="0">
                <a:latin typeface="Poppins"/>
                <a:cs typeface="Poppins"/>
              </a:rPr>
              <a:t>eck from today's conference will be posted on OEC website</a:t>
            </a:r>
            <a:r>
              <a:rPr lang="en-US" sz="1000" b="1" i="1" dirty="0">
                <a:latin typeface="Poppins"/>
                <a:cs typeface="Poppins"/>
              </a:rPr>
              <a:t>.  </a:t>
            </a:r>
            <a:endParaRPr lang="en-US" sz="1000" b="1"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F355FC3A-F24B-9FC8-EE59-584A114F0DD3}"/>
              </a:ext>
            </a:extLst>
          </p:cNvPr>
          <p:cNvSpPr txBox="1"/>
          <p:nvPr/>
        </p:nvSpPr>
        <p:spPr>
          <a:xfrm>
            <a:off x="5661802" y="4226147"/>
            <a:ext cx="326880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latin typeface="Poppins"/>
                <a:ea typeface="+mn-lt"/>
                <a:cs typeface="+mn-lt"/>
              </a:rPr>
              <a:t>For more information, see page 5 of the RFP</a:t>
            </a:r>
            <a:endParaRPr lang="en-US" sz="900" dirty="0">
              <a:latin typeface="Poppins"/>
            </a:endParaRPr>
          </a:p>
        </p:txBody>
      </p:sp>
      <p:pic>
        <p:nvPicPr>
          <p:cNvPr id="5" name="Graphic 4" descr="Chevron arrows with solid fill">
            <a:extLst>
              <a:ext uri="{FF2B5EF4-FFF2-40B4-BE49-F238E27FC236}">
                <a16:creationId xmlns:a16="http://schemas.microsoft.com/office/drawing/2014/main" id="{FC574860-ECBE-CA6A-5AFE-5DF7C6174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2117" y="1875387"/>
            <a:ext cx="698266" cy="698266"/>
          </a:xfrm>
          <a:prstGeom prst="rect">
            <a:avLst/>
          </a:prstGeom>
        </p:spPr>
      </p:pic>
    </p:spTree>
    <p:extLst>
      <p:ext uri="{BB962C8B-B14F-4D97-AF65-F5344CB8AC3E}">
        <p14:creationId xmlns:p14="http://schemas.microsoft.com/office/powerpoint/2010/main" val="224664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tting, light, person, large&#10;&#10;Description automatically generated">
            <a:extLst>
              <a:ext uri="{FF2B5EF4-FFF2-40B4-BE49-F238E27FC236}">
                <a16:creationId xmlns:a16="http://schemas.microsoft.com/office/drawing/2014/main" id="{A46359EA-6C88-D041-9EBE-A6D7914AE72D}"/>
              </a:ext>
            </a:extLst>
          </p:cNvPr>
          <p:cNvPicPr>
            <a:picLocks noChangeAspect="1"/>
          </p:cNvPicPr>
          <p:nvPr/>
        </p:nvPicPr>
        <p:blipFill>
          <a:blip r:embed="rId3" cstate="screen">
            <a:duotone>
              <a:schemeClr val="accent3">
                <a:shade val="45000"/>
                <a:satMod val="135000"/>
              </a:schemeClr>
              <a:prstClr val="white"/>
            </a:duotone>
            <a:alphaModFix amt="64000"/>
            <a:extLst>
              <a:ext uri="{BEBA8EAE-BF5A-486C-A8C5-ECC9F3942E4B}">
                <a14:imgProps xmlns:a14="http://schemas.microsoft.com/office/drawing/2010/main">
                  <a14:imgLayer r:embed="rId4">
                    <a14:imgEffect>
                      <a14:saturation sat="110000"/>
                    </a14:imgEffect>
                  </a14:imgLayer>
                </a14:imgProps>
              </a:ext>
              <a:ext uri="{28A0092B-C50C-407E-A947-70E740481C1C}">
                <a14:useLocalDpi xmlns:a14="http://schemas.microsoft.com/office/drawing/2010/main"/>
              </a:ext>
            </a:extLst>
          </a:blip>
          <a:stretch>
            <a:fillRect/>
          </a:stretch>
        </p:blipFill>
        <p:spPr>
          <a:xfrm>
            <a:off x="1060925" y="0"/>
            <a:ext cx="7022151" cy="5159754"/>
          </a:xfrm>
          <a:prstGeom prst="rect">
            <a:avLst/>
          </a:prstGeom>
        </p:spPr>
      </p:pic>
      <p:sp>
        <p:nvSpPr>
          <p:cNvPr id="4" name="Title 3">
            <a:extLst>
              <a:ext uri="{FF2B5EF4-FFF2-40B4-BE49-F238E27FC236}">
                <a16:creationId xmlns:a16="http://schemas.microsoft.com/office/drawing/2014/main" id="{DAA9BFEE-171A-CC32-4083-1D0BD9C40350}"/>
              </a:ext>
            </a:extLst>
          </p:cNvPr>
          <p:cNvSpPr>
            <a:spLocks noGrp="1"/>
          </p:cNvSpPr>
          <p:nvPr>
            <p:ph type="title"/>
          </p:nvPr>
        </p:nvSpPr>
        <p:spPr/>
        <p:txBody>
          <a:bodyPr/>
          <a:lstStyle/>
          <a:p>
            <a:r>
              <a:rPr lang="en-US"/>
              <a:t>THANK </a:t>
            </a:r>
            <a:br>
              <a:rPr lang="en-US"/>
            </a:br>
            <a:r>
              <a:rPr lang="en-US"/>
              <a:t>YOU!</a:t>
            </a:r>
          </a:p>
        </p:txBody>
      </p:sp>
    </p:spTree>
    <p:extLst>
      <p:ext uri="{BB962C8B-B14F-4D97-AF65-F5344CB8AC3E}">
        <p14:creationId xmlns:p14="http://schemas.microsoft.com/office/powerpoint/2010/main" val="70148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C52250-8038-ADAD-5CA1-09009AFA42AE}"/>
              </a:ext>
            </a:extLst>
          </p:cNvPr>
          <p:cNvSpPr>
            <a:spLocks/>
          </p:cNvSpPr>
          <p:nvPr/>
        </p:nvSpPr>
        <p:spPr>
          <a:xfrm>
            <a:off x="598464" y="1482224"/>
            <a:ext cx="7144248" cy="2521350"/>
          </a:xfrm>
          <a:prstGeom prst="rect">
            <a:avLst/>
          </a:prstGeom>
        </p:spPr>
        <p:txBody>
          <a:bodyPr/>
          <a:lstStyle/>
          <a:p>
            <a:endParaRPr lang="en-US"/>
          </a:p>
        </p:txBody>
      </p:sp>
      <p:sp>
        <p:nvSpPr>
          <p:cNvPr id="7" name="Title 1">
            <a:extLst>
              <a:ext uri="{FF2B5EF4-FFF2-40B4-BE49-F238E27FC236}">
                <a16:creationId xmlns:a16="http://schemas.microsoft.com/office/drawing/2014/main" id="{451D320B-AA5C-224D-B9E9-771316640922}"/>
              </a:ext>
            </a:extLst>
          </p:cNvPr>
          <p:cNvSpPr txBox="1">
            <a:spLocks/>
          </p:cNvSpPr>
          <p:nvPr/>
        </p:nvSpPr>
        <p:spPr>
          <a:xfrm>
            <a:off x="292894" y="1314450"/>
            <a:ext cx="8282184" cy="3350766"/>
          </a:xfrm>
          <a:prstGeom prst="rect">
            <a:avLst/>
          </a:prstGeom>
        </p:spPr>
        <p:txBody>
          <a:bodyPr vert="horz" lIns="68644" tIns="34322" rIns="68644" bIns="34322"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344168">
              <a:lnSpc>
                <a:spcPct val="150000"/>
              </a:lnSpc>
              <a:spcAft>
                <a:spcPts val="600"/>
              </a:spcAft>
            </a:pPr>
            <a:r>
              <a:rPr lang="en-US" sz="1400" kern="1200">
                <a:solidFill>
                  <a:schemeClr val="tx1"/>
                </a:solidFill>
                <a:latin typeface="Poppins" panose="00000500000000000000" pitchFamily="2" charset="0"/>
                <a:ea typeface="Verdana" panose="020B0604030504040204" pitchFamily="34" charset="0"/>
                <a:cs typeface="Poppins" panose="00000500000000000000" pitchFamily="2" charset="0"/>
              </a:rPr>
              <a:t>This presentation includes brief descriptions of the RFP specifications and requirements but does not fully elaborate on all required elements. As a result, this presentation does not supersede what is stated in the RFP or its appendices. Proposers are responsible for ensuring that their proposal is complete and accurate according to the information and requirements contained in the full RFP.</a:t>
            </a:r>
          </a:p>
          <a:p>
            <a:pPr algn="just" defTabSz="1344168">
              <a:lnSpc>
                <a:spcPct val="150000"/>
              </a:lnSpc>
              <a:spcAft>
                <a:spcPts val="600"/>
              </a:spcAft>
            </a:pPr>
            <a:endParaRPr lang="en-US" sz="1400" kern="1200">
              <a:solidFill>
                <a:schemeClr val="tx1"/>
              </a:solidFill>
              <a:latin typeface="Poppins" panose="00000500000000000000" pitchFamily="2" charset="0"/>
              <a:ea typeface="Verdana" panose="020B0604030504040204" pitchFamily="34" charset="0"/>
              <a:cs typeface="Poppins" panose="00000500000000000000" pitchFamily="2" charset="0"/>
            </a:endParaRPr>
          </a:p>
          <a:p>
            <a:pPr algn="just" defTabSz="1344168">
              <a:lnSpc>
                <a:spcPct val="150000"/>
              </a:lnSpc>
              <a:spcAft>
                <a:spcPts val="600"/>
              </a:spcAft>
            </a:pPr>
            <a:r>
              <a:rPr lang="en-US" sz="1400" kern="1200">
                <a:solidFill>
                  <a:schemeClr val="tx1"/>
                </a:solidFill>
                <a:latin typeface="Poppins" panose="00000500000000000000" pitchFamily="2" charset="0"/>
                <a:ea typeface="Verdana" panose="020B0604030504040204" pitchFamily="34" charset="0"/>
                <a:cs typeface="Poppins" panose="00000500000000000000" pitchFamily="2" charset="0"/>
              </a:rPr>
              <a:t>OEC will respond to submitted questions in writing after the conference. Proposers are responsible for ensuring that they read the official responses, even if their question was verbally answered during the conference.</a:t>
            </a:r>
          </a:p>
          <a:p>
            <a:pPr defTabSz="1344168">
              <a:lnSpc>
                <a:spcPct val="170000"/>
              </a:lnSpc>
              <a:spcAft>
                <a:spcPts val="600"/>
              </a:spcAft>
            </a:pPr>
            <a:br>
              <a:rPr lang="en-US" sz="2206" kern="1200">
                <a:solidFill>
                  <a:schemeClr val="tx1"/>
                </a:solidFill>
                <a:latin typeface="+mn-lt"/>
                <a:ea typeface="+mj-ea"/>
                <a:cs typeface="+mj-cs"/>
              </a:rPr>
            </a:br>
            <a:endParaRPr lang="en-US" sz="1501">
              <a:solidFill>
                <a:schemeClr val="tx2"/>
              </a:solidFill>
              <a:latin typeface="+mn-lt"/>
              <a:cs typeface="Calibri" panose="020F0502020204030204" pitchFamily="34" charset="0"/>
            </a:endParaRPr>
          </a:p>
        </p:txBody>
      </p:sp>
      <p:sp>
        <p:nvSpPr>
          <p:cNvPr id="10" name="TextBox 9">
            <a:extLst>
              <a:ext uri="{FF2B5EF4-FFF2-40B4-BE49-F238E27FC236}">
                <a16:creationId xmlns:a16="http://schemas.microsoft.com/office/drawing/2014/main" id="{851395C7-D9FA-FB41-8153-B0ABBDB7C79F}"/>
              </a:ext>
            </a:extLst>
          </p:cNvPr>
          <p:cNvSpPr txBox="1"/>
          <p:nvPr/>
        </p:nvSpPr>
        <p:spPr>
          <a:xfrm>
            <a:off x="412230" y="652808"/>
            <a:ext cx="2211049" cy="415498"/>
          </a:xfrm>
          <a:prstGeom prst="rect">
            <a:avLst/>
          </a:prstGeom>
          <a:noFill/>
        </p:spPr>
        <p:txBody>
          <a:bodyPr wrap="square" rtlCol="0">
            <a:spAutoFit/>
          </a:bodyPr>
          <a:lstStyle/>
          <a:p>
            <a:pPr defTabSz="672084">
              <a:spcAft>
                <a:spcPts val="600"/>
              </a:spcAft>
            </a:pPr>
            <a:r>
              <a:rPr lang="en-US" sz="2100" b="1" kern="1200">
                <a:solidFill>
                  <a:schemeClr val="accent1"/>
                </a:solidFill>
                <a:latin typeface="Poppins" panose="00000500000000000000" pitchFamily="2" charset="0"/>
                <a:cs typeface="Poppins" panose="00000500000000000000" pitchFamily="2" charset="0"/>
              </a:rPr>
              <a:t>Disclaimer</a:t>
            </a:r>
            <a:endParaRPr lang="en-US" sz="2100">
              <a:solidFill>
                <a:schemeClr val="accent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3111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395C7-D9FA-FB41-8153-B0ABBDB7C79F}"/>
              </a:ext>
            </a:extLst>
          </p:cNvPr>
          <p:cNvSpPr txBox="1"/>
          <p:nvPr/>
        </p:nvSpPr>
        <p:spPr>
          <a:xfrm>
            <a:off x="1687851" y="757549"/>
            <a:ext cx="3970935" cy="415498"/>
          </a:xfrm>
          <a:prstGeom prst="rect">
            <a:avLst/>
          </a:prstGeom>
          <a:noFill/>
        </p:spPr>
        <p:txBody>
          <a:bodyPr wrap="square" rtlCol="0">
            <a:spAutoFit/>
          </a:bodyPr>
          <a:lstStyle/>
          <a:p>
            <a:r>
              <a:rPr lang="en-US" sz="2100" b="1">
                <a:solidFill>
                  <a:schemeClr val="accent1"/>
                </a:solidFill>
                <a:latin typeface="Poppins" panose="00000500000000000000" pitchFamily="2" charset="0"/>
                <a:cs typeface="Poppins" panose="00000500000000000000" pitchFamily="2" charset="0"/>
              </a:rPr>
              <a:t>Logistics of RFP Conference</a:t>
            </a:r>
            <a:endParaRPr lang="en-US" sz="2100">
              <a:solidFill>
                <a:schemeClr val="accent1"/>
              </a:solidFill>
              <a:latin typeface="Poppins" panose="00000500000000000000" pitchFamily="2" charset="0"/>
              <a:cs typeface="Poppins" panose="00000500000000000000" pitchFamily="2" charset="0"/>
            </a:endParaRPr>
          </a:p>
        </p:txBody>
      </p:sp>
      <p:sp>
        <p:nvSpPr>
          <p:cNvPr id="11" name="Title 1"/>
          <p:cNvSpPr txBox="1">
            <a:spLocks/>
          </p:cNvSpPr>
          <p:nvPr/>
        </p:nvSpPr>
        <p:spPr bwMode="auto">
          <a:xfrm>
            <a:off x="1687852" y="1319133"/>
            <a:ext cx="5841367" cy="656969"/>
          </a:xfrm>
          <a:prstGeom prst="rect">
            <a:avLst/>
          </a:prstGeom>
          <a:solidFill>
            <a:schemeClr val="accent1">
              <a:lumMod val="20000"/>
              <a:lumOff val="80000"/>
            </a:schemeClr>
          </a:solidFill>
          <a:ln>
            <a:noFill/>
          </a:ln>
        </p:spPr>
        <p:txBody>
          <a:bodyPr vert="horz" wrap="square" lIns="68644" tIns="34322" rIns="68644" bIns="34322" numCol="1" anchor="ctr" anchorCtr="0" compatLnSpc="1">
            <a:prstTxWarp prst="textNoShape">
              <a:avLst/>
            </a:prstTxWarp>
          </a:bodyPr>
          <a:lstStyle>
            <a:lvl1pPr algn="l" rtl="0" eaLnBrk="1" fontAlgn="base" hangingPunct="1">
              <a:spcBef>
                <a:spcPct val="0"/>
              </a:spcBef>
              <a:spcAft>
                <a:spcPct val="0"/>
              </a:spcAft>
              <a:defRPr sz="2800" b="1" kern="1200">
                <a:solidFill>
                  <a:srgbClr val="7934AD"/>
                </a:solidFill>
                <a:latin typeface="+mj-lt"/>
                <a:ea typeface="+mj-ea"/>
                <a:cs typeface="+mj-cs"/>
              </a:defRPr>
            </a:lvl1pPr>
            <a:lvl2pPr algn="ctr" rtl="0" eaLnBrk="1" fontAlgn="base" hangingPunct="1">
              <a:spcBef>
                <a:spcPct val="0"/>
              </a:spcBef>
              <a:spcAft>
                <a:spcPct val="0"/>
              </a:spcAft>
              <a:defRPr sz="4400" b="1">
                <a:solidFill>
                  <a:srgbClr val="7934AD"/>
                </a:solidFill>
                <a:latin typeface="Calibri" pitchFamily="34" charset="0"/>
              </a:defRPr>
            </a:lvl2pPr>
            <a:lvl3pPr algn="ctr" rtl="0" eaLnBrk="1" fontAlgn="base" hangingPunct="1">
              <a:spcBef>
                <a:spcPct val="0"/>
              </a:spcBef>
              <a:spcAft>
                <a:spcPct val="0"/>
              </a:spcAft>
              <a:defRPr sz="4400" b="1">
                <a:solidFill>
                  <a:srgbClr val="7934AD"/>
                </a:solidFill>
                <a:latin typeface="Calibri" pitchFamily="34" charset="0"/>
              </a:defRPr>
            </a:lvl3pPr>
            <a:lvl4pPr algn="ctr" rtl="0" eaLnBrk="1" fontAlgn="base" hangingPunct="1">
              <a:spcBef>
                <a:spcPct val="0"/>
              </a:spcBef>
              <a:spcAft>
                <a:spcPct val="0"/>
              </a:spcAft>
              <a:defRPr sz="4400" b="1">
                <a:solidFill>
                  <a:srgbClr val="7934AD"/>
                </a:solidFill>
                <a:latin typeface="Calibri" pitchFamily="34" charset="0"/>
              </a:defRPr>
            </a:lvl4pPr>
            <a:lvl5pPr algn="ctr" rtl="0" eaLnBrk="1" fontAlgn="base" hangingPunct="1">
              <a:spcBef>
                <a:spcPct val="0"/>
              </a:spcBef>
              <a:spcAft>
                <a:spcPct val="0"/>
              </a:spcAft>
              <a:defRPr sz="4400" b="1">
                <a:solidFill>
                  <a:srgbClr val="7934AD"/>
                </a:solidFill>
                <a:latin typeface="Calibri" pitchFamily="34" charset="0"/>
              </a:defRPr>
            </a:lvl5pPr>
            <a:lvl6pPr marL="457200" algn="ctr" rtl="0" eaLnBrk="1" fontAlgn="base" hangingPunct="1">
              <a:spcBef>
                <a:spcPct val="0"/>
              </a:spcBef>
              <a:spcAft>
                <a:spcPct val="0"/>
              </a:spcAft>
              <a:defRPr sz="4400" b="1">
                <a:solidFill>
                  <a:srgbClr val="7934AD"/>
                </a:solidFill>
                <a:latin typeface="Calibri" pitchFamily="34" charset="0"/>
              </a:defRPr>
            </a:lvl6pPr>
            <a:lvl7pPr marL="914400" algn="ctr" rtl="0" eaLnBrk="1" fontAlgn="base" hangingPunct="1">
              <a:spcBef>
                <a:spcPct val="0"/>
              </a:spcBef>
              <a:spcAft>
                <a:spcPct val="0"/>
              </a:spcAft>
              <a:defRPr sz="4400" b="1">
                <a:solidFill>
                  <a:srgbClr val="7934AD"/>
                </a:solidFill>
                <a:latin typeface="Calibri" pitchFamily="34" charset="0"/>
              </a:defRPr>
            </a:lvl7pPr>
            <a:lvl8pPr marL="1371600" algn="ctr" rtl="0" eaLnBrk="1" fontAlgn="base" hangingPunct="1">
              <a:spcBef>
                <a:spcPct val="0"/>
              </a:spcBef>
              <a:spcAft>
                <a:spcPct val="0"/>
              </a:spcAft>
              <a:defRPr sz="4400" b="1">
                <a:solidFill>
                  <a:srgbClr val="7934AD"/>
                </a:solidFill>
                <a:latin typeface="Calibri" pitchFamily="34" charset="0"/>
              </a:defRPr>
            </a:lvl8pPr>
            <a:lvl9pPr marL="1828800" algn="ctr" rtl="0" eaLnBrk="1" fontAlgn="base" hangingPunct="1">
              <a:spcBef>
                <a:spcPct val="0"/>
              </a:spcBef>
              <a:spcAft>
                <a:spcPct val="0"/>
              </a:spcAft>
              <a:defRPr sz="4400" b="1">
                <a:solidFill>
                  <a:srgbClr val="7934AD"/>
                </a:solidFill>
                <a:latin typeface="Calibri" pitchFamily="34" charset="0"/>
              </a:defRPr>
            </a:lvl9pPr>
          </a:lstStyle>
          <a:p>
            <a:pPr algn="ctr"/>
            <a:r>
              <a:rPr lang="en-US" sz="1600" i="1">
                <a:solidFill>
                  <a:schemeClr val="accent1"/>
                </a:solidFill>
                <a:latin typeface="Poppins" panose="00000500000000000000" pitchFamily="2" charset="0"/>
                <a:cs typeface="Poppins" panose="00000500000000000000" pitchFamily="2" charset="0"/>
              </a:rPr>
              <a:t>The OEC will post slides on our website and on the state contracting portal after this conference.</a:t>
            </a:r>
          </a:p>
        </p:txBody>
      </p:sp>
      <p:sp>
        <p:nvSpPr>
          <p:cNvPr id="12" name="TextBox 11"/>
          <p:cNvSpPr txBox="1"/>
          <p:nvPr/>
        </p:nvSpPr>
        <p:spPr>
          <a:xfrm>
            <a:off x="1687852" y="2089422"/>
            <a:ext cx="5841367" cy="2763450"/>
          </a:xfrm>
          <a:prstGeom prst="rect">
            <a:avLst/>
          </a:prstGeom>
          <a:noFill/>
        </p:spPr>
        <p:txBody>
          <a:bodyPr wrap="square" lIns="68644" tIns="34322" rIns="68644" bIns="34322" rtlCol="0" anchor="t">
            <a:spAutoFit/>
          </a:bodyPr>
          <a:lstStyle/>
          <a:p>
            <a:endParaRPr lang="en-US" sz="1652" dirty="0">
              <a:solidFill>
                <a:srgbClr val="292929"/>
              </a:solidFill>
              <a:cs typeface="Calibri"/>
            </a:endParaRPr>
          </a:p>
          <a:p>
            <a:pPr marL="214513" indent="-214513">
              <a:buFont typeface="Arial" panose="020B0604020202020204" pitchFamily="34" charset="0"/>
              <a:buChar char="•"/>
            </a:pPr>
            <a:r>
              <a:rPr lang="en-US" sz="1400" dirty="0">
                <a:solidFill>
                  <a:srgbClr val="292929"/>
                </a:solidFill>
                <a:latin typeface="Poppins" panose="00000500000000000000" pitchFamily="2" charset="0"/>
                <a:cs typeface="Poppins" panose="00000500000000000000" pitchFamily="2" charset="0"/>
              </a:rPr>
              <a:t>If you are having any technical issues, you may also email </a:t>
            </a:r>
            <a:r>
              <a:rPr lang="en-US" sz="1400" dirty="0">
                <a:solidFill>
                  <a:srgbClr val="292929"/>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oec.rfp.commissioner@ct.gov</a:t>
            </a:r>
            <a:r>
              <a:rPr lang="en-US" sz="1400" dirty="0">
                <a:solidFill>
                  <a:srgbClr val="292929"/>
                </a:solidFill>
                <a:latin typeface="Poppins" panose="00000500000000000000" pitchFamily="2" charset="0"/>
                <a:cs typeface="Poppins" panose="00000500000000000000" pitchFamily="2" charset="0"/>
              </a:rPr>
              <a:t> with your questions instead.</a:t>
            </a:r>
          </a:p>
          <a:p>
            <a:pPr marL="214513" indent="-214513">
              <a:buFont typeface="Arial" panose="020B0604020202020204" pitchFamily="34" charset="0"/>
              <a:buChar char="•"/>
            </a:pPr>
            <a:endParaRPr lang="en-US" sz="1652" dirty="0">
              <a:solidFill>
                <a:srgbClr val="292929"/>
              </a:solidFill>
            </a:endParaRPr>
          </a:p>
          <a:p>
            <a:pPr marL="214513" indent="-214513">
              <a:buFont typeface="Arial" panose="020B0604020202020204" pitchFamily="34" charset="0"/>
              <a:buChar char="•"/>
            </a:pPr>
            <a:r>
              <a:rPr lang="en-US" sz="1400" dirty="0">
                <a:solidFill>
                  <a:srgbClr val="292929"/>
                </a:solidFill>
                <a:latin typeface="Poppins" panose="00000500000000000000" pitchFamily="2" charset="0"/>
                <a:cs typeface="Poppins" panose="00000500000000000000" pitchFamily="2" charset="0"/>
              </a:rPr>
              <a:t>Please type all questions into the question box. </a:t>
            </a:r>
          </a:p>
          <a:p>
            <a:endParaRPr lang="en-US" sz="1652" dirty="0">
              <a:solidFill>
                <a:srgbClr val="292929"/>
              </a:solidFill>
              <a:cs typeface="Calibri"/>
            </a:endParaRPr>
          </a:p>
          <a:p>
            <a:pPr marL="214513" indent="-214513">
              <a:buFont typeface="Arial" panose="020B0604020202020204" pitchFamily="34" charset="0"/>
              <a:buChar char="•"/>
            </a:pPr>
            <a:r>
              <a:rPr lang="en-US" sz="1400" dirty="0">
                <a:solidFill>
                  <a:srgbClr val="292929"/>
                </a:solidFill>
                <a:latin typeface="Poppins" panose="00000500000000000000" pitchFamily="2" charset="0"/>
                <a:cs typeface="Poppins" panose="00000500000000000000" pitchFamily="2" charset="0"/>
              </a:rPr>
              <a:t>All questions typed in the question box during this conference will be recorded, and </a:t>
            </a:r>
            <a:r>
              <a:rPr lang="en-US" sz="1400" b="1" dirty="0">
                <a:solidFill>
                  <a:srgbClr val="292929"/>
                </a:solidFill>
                <a:latin typeface="Poppins" panose="00000500000000000000" pitchFamily="2" charset="0"/>
                <a:cs typeface="Poppins" panose="00000500000000000000" pitchFamily="2" charset="0"/>
              </a:rPr>
              <a:t>responses to questions will be posted in writing on the OEC’s website and the State Contracting Portal after the conference</a:t>
            </a:r>
            <a:r>
              <a:rPr lang="en-US" sz="1400" dirty="0">
                <a:solidFill>
                  <a:srgbClr val="292929"/>
                </a:solidFill>
                <a:latin typeface="Poppins" panose="00000500000000000000" pitchFamily="2" charset="0"/>
                <a:cs typeface="Poppins" panose="00000500000000000000" pitchFamily="2" charset="0"/>
              </a:rPr>
              <a:t>. A recording of this conference and slide deck will be posted as well. </a:t>
            </a:r>
          </a:p>
          <a:p>
            <a:endParaRPr lang="en-US" sz="1351" dirty="0">
              <a:solidFill>
                <a:srgbClr val="292929"/>
              </a:solidFill>
            </a:endParaRPr>
          </a:p>
        </p:txBody>
      </p:sp>
      <p:pic>
        <p:nvPicPr>
          <p:cNvPr id="2" name="Picture 1">
            <a:extLst>
              <a:ext uri="{FF2B5EF4-FFF2-40B4-BE49-F238E27FC236}">
                <a16:creationId xmlns:a16="http://schemas.microsoft.com/office/drawing/2014/main" id="{D4BEC379-8AB2-6D50-3FC0-833FF28BC667}"/>
              </a:ext>
            </a:extLst>
          </p:cNvPr>
          <p:cNvPicPr>
            <a:picLocks noChangeAspect="1"/>
          </p:cNvPicPr>
          <p:nvPr/>
        </p:nvPicPr>
        <p:blipFill>
          <a:blip r:embed="rId4"/>
          <a:stretch>
            <a:fillRect/>
          </a:stretch>
        </p:blipFill>
        <p:spPr>
          <a:xfrm>
            <a:off x="7047914" y="202654"/>
            <a:ext cx="1900142" cy="529427"/>
          </a:xfrm>
          <a:prstGeom prst="rect">
            <a:avLst/>
          </a:prstGeom>
        </p:spPr>
      </p:pic>
    </p:spTree>
    <p:extLst>
      <p:ext uri="{BB962C8B-B14F-4D97-AF65-F5344CB8AC3E}">
        <p14:creationId xmlns:p14="http://schemas.microsoft.com/office/powerpoint/2010/main" val="1745638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3C0B46B9-8BF0-4292-B9C8-6AC96E98A0B8}"/>
              </a:ext>
            </a:extLst>
          </p:cNvPr>
          <p:cNvSpPr/>
          <p:nvPr/>
        </p:nvSpPr>
        <p:spPr>
          <a:xfrm>
            <a:off x="1349421" y="1397098"/>
            <a:ext cx="3023393" cy="2605722"/>
          </a:xfrm>
          <a:prstGeom prst="wedgeRoundRectCallout">
            <a:avLst>
              <a:gd name="adj1" fmla="val 37154"/>
              <a:gd name="adj2" fmla="val -4775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Speech Bubble: Rectangle with Corners Rounded 14">
            <a:extLst>
              <a:ext uri="{FF2B5EF4-FFF2-40B4-BE49-F238E27FC236}">
                <a16:creationId xmlns:a16="http://schemas.microsoft.com/office/drawing/2014/main" id="{DB1ECFC0-C1D7-42E1-BC9A-A5F3921CD046}"/>
              </a:ext>
            </a:extLst>
          </p:cNvPr>
          <p:cNvSpPr/>
          <p:nvPr/>
        </p:nvSpPr>
        <p:spPr>
          <a:xfrm flipH="1">
            <a:off x="4709415" y="1397100"/>
            <a:ext cx="2837136" cy="2605721"/>
          </a:xfrm>
          <a:prstGeom prst="wedgeRoundRectCallout">
            <a:avLst>
              <a:gd name="adj1" fmla="val 37154"/>
              <a:gd name="adj2" fmla="val -48121"/>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a:extLst>
              <a:ext uri="{FF2B5EF4-FFF2-40B4-BE49-F238E27FC236}">
                <a16:creationId xmlns:a16="http://schemas.microsoft.com/office/drawing/2014/main" id="{38A69E9B-B7AA-5343-A449-864CC03B8FD8}"/>
              </a:ext>
            </a:extLst>
          </p:cNvPr>
          <p:cNvSpPr>
            <a:spLocks noGrp="1"/>
          </p:cNvSpPr>
          <p:nvPr>
            <p:ph idx="1"/>
          </p:nvPr>
        </p:nvSpPr>
        <p:spPr>
          <a:xfrm>
            <a:off x="4845098" y="1750409"/>
            <a:ext cx="2590514" cy="2065578"/>
          </a:xfrm>
        </p:spPr>
        <p:txBody>
          <a:bodyPr anchor="t">
            <a:normAutofit fontScale="70000" lnSpcReduction="20000"/>
          </a:bodyPr>
          <a:lstStyle/>
          <a:p>
            <a:pPr marL="0" indent="0" fontAlgn="base">
              <a:lnSpc>
                <a:spcPct val="170000"/>
              </a:lnSpc>
              <a:buNone/>
            </a:pPr>
            <a:r>
              <a:rPr lang="en-US" sz="1276" b="1">
                <a:solidFill>
                  <a:schemeClr val="bg1"/>
                </a:solidFill>
                <a:latin typeface="Poppins" panose="00000500000000000000" pitchFamily="2" charset="0"/>
                <a:cs typeface="Poppins" panose="00000500000000000000" pitchFamily="2" charset="0"/>
              </a:rPr>
              <a:t>OUR VISION: </a:t>
            </a:r>
          </a:p>
          <a:p>
            <a:pPr marL="0" indent="0" fontAlgn="base">
              <a:lnSpc>
                <a:spcPct val="170000"/>
              </a:lnSpc>
              <a:buNone/>
            </a:pPr>
            <a:r>
              <a:rPr lang="en-US" sz="1276">
                <a:solidFill>
                  <a:schemeClr val="bg1"/>
                </a:solidFill>
                <a:latin typeface="Poppins" panose="00000500000000000000" pitchFamily="2" charset="0"/>
                <a:cs typeface="Poppins" panose="00000500000000000000" pitchFamily="2" charset="0"/>
              </a:rPr>
              <a:t>All young children in Connecticut are safe, healthy, learning, and thriving. Each child is surrounded by a strong network of nurturing adults who deeply value the importance of the first years of a child’s life and have the skills, knowledge, support, and passion to meet the unique needs of every child.</a:t>
            </a:r>
          </a:p>
          <a:p>
            <a:pPr marL="0" indent="0">
              <a:buNone/>
            </a:pPr>
            <a:endParaRPr lang="en-US" sz="901">
              <a:solidFill>
                <a:schemeClr val="bg1"/>
              </a:solidFill>
            </a:endParaRPr>
          </a:p>
        </p:txBody>
      </p:sp>
      <p:sp>
        <p:nvSpPr>
          <p:cNvPr id="9" name="Content Placeholder 2">
            <a:extLst>
              <a:ext uri="{FF2B5EF4-FFF2-40B4-BE49-F238E27FC236}">
                <a16:creationId xmlns:a16="http://schemas.microsoft.com/office/drawing/2014/main" id="{9FEC9F7A-E0E8-F34F-8820-690744BD9E0D}"/>
              </a:ext>
            </a:extLst>
          </p:cNvPr>
          <p:cNvSpPr txBox="1">
            <a:spLocks/>
          </p:cNvSpPr>
          <p:nvPr/>
        </p:nvSpPr>
        <p:spPr>
          <a:xfrm>
            <a:off x="1465709" y="1750409"/>
            <a:ext cx="2763115" cy="2252411"/>
          </a:xfrm>
          <a:prstGeom prst="rect">
            <a:avLst/>
          </a:prstGeom>
        </p:spPr>
        <p:txBody>
          <a:bodyPr vert="horz" lIns="68644" tIns="34322" rIns="68644" bIns="34322"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1050" b="1">
                <a:solidFill>
                  <a:schemeClr val="bg1"/>
                </a:solidFill>
                <a:latin typeface="Poppins" panose="00000500000000000000" pitchFamily="2" charset="0"/>
                <a:cs typeface="Poppins" panose="00000500000000000000" pitchFamily="2" charset="0"/>
              </a:rPr>
              <a:t>OUR MISSION: </a:t>
            </a:r>
          </a:p>
          <a:p>
            <a:pPr marL="0" indent="0">
              <a:lnSpc>
                <a:spcPct val="150000"/>
              </a:lnSpc>
              <a:buNone/>
            </a:pPr>
            <a:r>
              <a:rPr lang="en-US" sz="1050">
                <a:solidFill>
                  <a:schemeClr val="bg1"/>
                </a:solidFill>
                <a:latin typeface="Poppins" panose="00000500000000000000" pitchFamily="2" charset="0"/>
                <a:cs typeface="Poppins" panose="00000500000000000000" pitchFamily="2" charset="0"/>
              </a:rPr>
              <a:t>To partner with families of young children to advance equitable early childhood policies, funding and programs; support early learning and development; and strengthen the critical role of all families, providers, educators, and communities throughout a child’s life.  We will assertively remove barriers and build upon the strengths of historically disenfranchised people and communities to ensure fair access to OEC resources.</a:t>
            </a:r>
          </a:p>
        </p:txBody>
      </p:sp>
      <p:pic>
        <p:nvPicPr>
          <p:cNvPr id="4" name="Picture 3">
            <a:extLst>
              <a:ext uri="{FF2B5EF4-FFF2-40B4-BE49-F238E27FC236}">
                <a16:creationId xmlns:a16="http://schemas.microsoft.com/office/drawing/2014/main" id="{5B956351-3637-7081-A237-12C825392C5A}"/>
              </a:ext>
            </a:extLst>
          </p:cNvPr>
          <p:cNvPicPr>
            <a:picLocks noChangeAspect="1"/>
          </p:cNvPicPr>
          <p:nvPr/>
        </p:nvPicPr>
        <p:blipFill>
          <a:blip r:embed="rId3"/>
          <a:stretch>
            <a:fillRect/>
          </a:stretch>
        </p:blipFill>
        <p:spPr>
          <a:xfrm>
            <a:off x="2780472" y="231570"/>
            <a:ext cx="2961247" cy="825077"/>
          </a:xfrm>
          <a:prstGeom prst="rect">
            <a:avLst/>
          </a:prstGeom>
        </p:spPr>
      </p:pic>
    </p:spTree>
    <p:extLst>
      <p:ext uri="{BB962C8B-B14F-4D97-AF65-F5344CB8AC3E}">
        <p14:creationId xmlns:p14="http://schemas.microsoft.com/office/powerpoint/2010/main" val="256193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62068C-0703-8D46-9101-5B2A0E5832B4}"/>
              </a:ext>
            </a:extLst>
          </p:cNvPr>
          <p:cNvSpPr txBox="1"/>
          <p:nvPr/>
        </p:nvSpPr>
        <p:spPr>
          <a:xfrm>
            <a:off x="876926" y="317956"/>
            <a:ext cx="5583835" cy="392480"/>
          </a:xfrm>
          <a:prstGeom prst="rect">
            <a:avLst/>
          </a:prstGeom>
          <a:noFill/>
        </p:spPr>
        <p:txBody>
          <a:bodyPr wrap="square" lIns="68644" tIns="34322" rIns="68644" bIns="34322" rtlCol="0" anchor="t">
            <a:spAutoFit/>
          </a:bodyPr>
          <a:lstStyle/>
          <a:p>
            <a:r>
              <a:rPr lang="en-US" sz="2100" b="1" dirty="0">
                <a:solidFill>
                  <a:schemeClr val="accent1"/>
                </a:solidFill>
                <a:latin typeface="Poppins" panose="00000500000000000000" pitchFamily="2" charset="0"/>
                <a:cs typeface="Poppins" panose="00000500000000000000" pitchFamily="2" charset="0"/>
              </a:rPr>
              <a:t>Commitment to Building the Workforce</a:t>
            </a:r>
            <a:endParaRPr lang="en-US" sz="2100" dirty="0">
              <a:solidFill>
                <a:schemeClr val="accent1"/>
              </a:solidFill>
              <a:latin typeface="Poppins" panose="00000500000000000000" pitchFamily="2" charset="0"/>
              <a:cs typeface="Poppins" panose="00000500000000000000" pitchFamily="2" charset="0"/>
            </a:endParaRPr>
          </a:p>
        </p:txBody>
      </p:sp>
      <p:pic>
        <p:nvPicPr>
          <p:cNvPr id="52" name="Graphic 51">
            <a:extLst>
              <a:ext uri="{FF2B5EF4-FFF2-40B4-BE49-F238E27FC236}">
                <a16:creationId xmlns:a16="http://schemas.microsoft.com/office/drawing/2014/main" id="{2FAD9437-77C6-47D5-ACD9-C03889EACE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09795" y="2922240"/>
            <a:ext cx="753927" cy="75392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2DB0B841-52DC-4643-BD4E-0BAFAF8301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7518" y="1434490"/>
            <a:ext cx="1129945" cy="1129945"/>
          </a:xfrm>
          <a:prstGeom prst="rect">
            <a:avLst/>
          </a:prstGeom>
        </p:spPr>
      </p:pic>
      <p:sp>
        <p:nvSpPr>
          <p:cNvPr id="23" name="Content Placeholder 2">
            <a:extLst>
              <a:ext uri="{FF2B5EF4-FFF2-40B4-BE49-F238E27FC236}">
                <a16:creationId xmlns:a16="http://schemas.microsoft.com/office/drawing/2014/main" id="{5EA43219-2E3F-E949-9DFD-79E94871E008}"/>
              </a:ext>
            </a:extLst>
          </p:cNvPr>
          <p:cNvSpPr>
            <a:spLocks noGrp="1"/>
          </p:cNvSpPr>
          <p:nvPr>
            <p:ph idx="1"/>
          </p:nvPr>
        </p:nvSpPr>
        <p:spPr>
          <a:xfrm>
            <a:off x="3679247" y="1372320"/>
            <a:ext cx="4190585" cy="3006862"/>
          </a:xfrm>
        </p:spPr>
        <p:txBody>
          <a:bodyPr lIns="91440" tIns="45720" rIns="91440" bIns="45720" anchor="t">
            <a:normAutofit/>
          </a:bodyPr>
          <a:lstStyle/>
          <a:p>
            <a:pPr marL="0" indent="0" fontAlgn="base">
              <a:buNone/>
            </a:pPr>
            <a:r>
              <a:rPr lang="en-US" sz="1200" dirty="0">
                <a:latin typeface="Poppins"/>
                <a:ea typeface="+mn-lt"/>
                <a:cs typeface="Poppins"/>
              </a:rPr>
              <a:t>OEC has addressed the workforce shortage by:</a:t>
            </a:r>
          </a:p>
          <a:p>
            <a:pPr>
              <a:spcAft>
                <a:spcPts val="601"/>
              </a:spcAft>
            </a:pPr>
            <a:r>
              <a:rPr lang="en-US" sz="1200" dirty="0">
                <a:latin typeface="Poppins"/>
                <a:ea typeface="+mn-lt"/>
                <a:cs typeface="Poppins"/>
              </a:rPr>
              <a:t>Designing a Family Child Care registered apprenticeship - Cohorts of FCC providers supported by SEIU Education and Support Fund</a:t>
            </a:r>
          </a:p>
          <a:p>
            <a:pPr>
              <a:spcAft>
                <a:spcPts val="601"/>
              </a:spcAft>
            </a:pPr>
            <a:r>
              <a:rPr lang="en-US" sz="1200" dirty="0">
                <a:latin typeface="Poppins"/>
                <a:ea typeface="+mn-lt"/>
                <a:cs typeface="Poppins"/>
              </a:rPr>
              <a:t>Funding a workforce pilot program with ARPA and state funds to support centers in developing best practices </a:t>
            </a:r>
            <a:endParaRPr lang="en-US" sz="1200" dirty="0">
              <a:solidFill>
                <a:srgbClr val="142135"/>
              </a:solidFill>
              <a:latin typeface="Poppins"/>
              <a:cs typeface="Poppins"/>
            </a:endParaRPr>
          </a:p>
          <a:p>
            <a:pPr fontAlgn="base">
              <a:spcAft>
                <a:spcPts val="601"/>
              </a:spcAft>
            </a:pPr>
            <a:r>
              <a:rPr lang="en-US" sz="1200" dirty="0">
                <a:latin typeface="Poppins"/>
                <a:ea typeface="+mn-lt"/>
                <a:cs typeface="Poppins"/>
              </a:rPr>
              <a:t>Designing a center-based registered apprenticeship with the guidance of industry leaders</a:t>
            </a:r>
          </a:p>
          <a:p>
            <a:pPr fontAlgn="base">
              <a:spcAft>
                <a:spcPts val="601"/>
              </a:spcAft>
            </a:pPr>
            <a:r>
              <a:rPr lang="en-US" sz="1200" dirty="0">
                <a:latin typeface="Poppins"/>
                <a:ea typeface="+mn-lt"/>
                <a:cs typeface="Poppins"/>
              </a:rPr>
              <a:t>Connecting with other states and national partners to maximize the impact of ECE apprenticeship in Connecticut</a:t>
            </a:r>
          </a:p>
          <a:p>
            <a:pPr marL="0" indent="0">
              <a:spcAft>
                <a:spcPts val="601"/>
              </a:spcAft>
              <a:buNone/>
            </a:pPr>
            <a:endParaRPr lang="en-US" sz="1351" dirty="0">
              <a:solidFill>
                <a:srgbClr val="000000"/>
              </a:solidFill>
              <a:cs typeface="Calibri"/>
            </a:endParaRPr>
          </a:p>
        </p:txBody>
      </p:sp>
      <p:cxnSp>
        <p:nvCxnSpPr>
          <p:cNvPr id="24" name="Straight Connector 23">
            <a:extLst>
              <a:ext uri="{FF2B5EF4-FFF2-40B4-BE49-F238E27FC236}">
                <a16:creationId xmlns:a16="http://schemas.microsoft.com/office/drawing/2014/main" id="{893FEC58-ECD0-C14A-B6DF-2FA987CD094A}"/>
              </a:ext>
            </a:extLst>
          </p:cNvPr>
          <p:cNvCxnSpPr>
            <a:cxnSpLocks/>
          </p:cNvCxnSpPr>
          <p:nvPr/>
        </p:nvCxnSpPr>
        <p:spPr>
          <a:xfrm>
            <a:off x="3491639" y="1375913"/>
            <a:ext cx="0" cy="2864442"/>
          </a:xfrm>
          <a:prstGeom prst="line">
            <a:avLst/>
          </a:prstGeom>
          <a:ln w="28575">
            <a:solidFill>
              <a:srgbClr val="004A98"/>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3E33FA9-7EC3-F387-5F13-527F85BC0EA9}"/>
              </a:ext>
            </a:extLst>
          </p:cNvPr>
          <p:cNvPicPr>
            <a:picLocks noChangeAspect="1"/>
          </p:cNvPicPr>
          <p:nvPr/>
        </p:nvPicPr>
        <p:blipFill>
          <a:blip r:embed="rId6"/>
          <a:stretch>
            <a:fillRect/>
          </a:stretch>
        </p:blipFill>
        <p:spPr>
          <a:xfrm>
            <a:off x="7047914" y="202654"/>
            <a:ext cx="1900142" cy="529427"/>
          </a:xfrm>
          <a:prstGeom prst="rect">
            <a:avLst/>
          </a:prstGeom>
        </p:spPr>
      </p:pic>
    </p:spTree>
    <p:extLst>
      <p:ext uri="{BB962C8B-B14F-4D97-AF65-F5344CB8AC3E}">
        <p14:creationId xmlns:p14="http://schemas.microsoft.com/office/powerpoint/2010/main" val="758806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5C53-7B94-3235-30D0-A7495BA83443}"/>
              </a:ext>
            </a:extLst>
          </p:cNvPr>
          <p:cNvSpPr>
            <a:spLocks noGrp="1"/>
          </p:cNvSpPr>
          <p:nvPr>
            <p:ph type="title"/>
          </p:nvPr>
        </p:nvSpPr>
        <p:spPr/>
        <p:txBody>
          <a:bodyPr/>
          <a:lstStyle/>
          <a:p>
            <a:r>
              <a:rPr lang="en-US" sz="4400"/>
              <a:t>Program &amp; Strategic Vision</a:t>
            </a:r>
          </a:p>
        </p:txBody>
      </p:sp>
    </p:spTree>
    <p:extLst>
      <p:ext uri="{BB962C8B-B14F-4D97-AF65-F5344CB8AC3E}">
        <p14:creationId xmlns:p14="http://schemas.microsoft.com/office/powerpoint/2010/main" val="22019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8A69E9B-B7AA-5343-A449-864CC03B8FD8}"/>
              </a:ext>
            </a:extLst>
          </p:cNvPr>
          <p:cNvSpPr txBox="1">
            <a:spLocks/>
          </p:cNvSpPr>
          <p:nvPr/>
        </p:nvSpPr>
        <p:spPr>
          <a:xfrm>
            <a:off x="561932" y="1240376"/>
            <a:ext cx="7737470" cy="1628468"/>
          </a:xfrm>
          <a:prstGeom prst="rect">
            <a:avLst/>
          </a:prstGeom>
        </p:spPr>
        <p:txBody>
          <a:bodyPr vert="horz" lIns="68644" tIns="34322" rIns="68644" bIns="3432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1600" b="0" i="0" u="none" strike="noStrike" baseline="0" dirty="0">
                <a:solidFill>
                  <a:srgbClr val="000000"/>
                </a:solidFill>
                <a:latin typeface="Poppins" panose="00000500000000000000" pitchFamily="2" charset="0"/>
                <a:cs typeface="Poppins" panose="00000500000000000000" pitchFamily="2" charset="0"/>
              </a:rPr>
              <a:t>To help build a robust Early Care and Education (ECE) workforce pipeline, the Office of Early Childhood (OEC) is funding the implementation of a new Center-Based Educator Registered Apprenticeship Program (CBE-RAP), which will: </a:t>
            </a:r>
          </a:p>
          <a:p>
            <a:pPr marL="171450" indent="-171450">
              <a:buFont typeface="Wingdings" panose="05000000000000000000" pitchFamily="2" charset="2"/>
              <a:buChar char="Ø"/>
            </a:pPr>
            <a:r>
              <a:rPr lang="en-US" sz="1400" dirty="0">
                <a:solidFill>
                  <a:srgbClr val="000000"/>
                </a:solidFill>
                <a:latin typeface="Poppins" panose="00000500000000000000" pitchFamily="2" charset="0"/>
                <a:cs typeface="Poppins" panose="00000500000000000000" pitchFamily="2" charset="0"/>
              </a:rPr>
              <a:t>P</a:t>
            </a:r>
            <a:r>
              <a:rPr lang="en-US" sz="1400" b="0" i="0" u="none" strike="noStrike" baseline="0" dirty="0">
                <a:solidFill>
                  <a:srgbClr val="000000"/>
                </a:solidFill>
                <a:latin typeface="Poppins" panose="00000500000000000000" pitchFamily="2" charset="0"/>
                <a:cs typeface="Poppins" panose="00000500000000000000" pitchFamily="2" charset="0"/>
              </a:rPr>
              <a:t>rovide work-based learning that combines on-the-job training with classroom instruction, a transferrable Child Development Associate (CDA) credential, and a guaranteed wage increase to entry level staff. </a:t>
            </a:r>
          </a:p>
          <a:p>
            <a:pPr marL="171450" indent="-171450">
              <a:buFont typeface="Wingdings" panose="05000000000000000000" pitchFamily="2" charset="2"/>
              <a:buChar char="Ø"/>
            </a:pPr>
            <a:r>
              <a:rPr lang="en-US" sz="1400" b="0" i="0" u="none" strike="noStrike" baseline="0" dirty="0">
                <a:solidFill>
                  <a:srgbClr val="000000"/>
                </a:solidFill>
                <a:latin typeface="Poppins" panose="00000500000000000000" pitchFamily="2" charset="0"/>
                <a:cs typeface="Poppins" panose="00000500000000000000" pitchFamily="2" charset="0"/>
              </a:rPr>
              <a:t>Train the employee using a CT DOL-approved, industry created set of standards which includes a portable industry credential upon completion and a minimum standard for training an employee to perform the functions of their job. </a:t>
            </a:r>
          </a:p>
          <a:p>
            <a:pPr marL="171450" indent="-171450">
              <a:buFont typeface="Wingdings" panose="05000000000000000000" pitchFamily="2" charset="2"/>
              <a:buChar char="Ø"/>
            </a:pPr>
            <a:r>
              <a:rPr lang="en-US" sz="1400" b="0" i="0" u="none" strike="noStrike" baseline="0" dirty="0">
                <a:solidFill>
                  <a:srgbClr val="000000"/>
                </a:solidFill>
                <a:latin typeface="Poppins" panose="00000500000000000000" pitchFamily="2" charset="0"/>
                <a:cs typeface="Poppins" panose="00000500000000000000" pitchFamily="2" charset="0"/>
              </a:rPr>
              <a:t>Create an opportunity for a person hired by an employer to “earn while they learn”. </a:t>
            </a:r>
            <a:endParaRPr lang="en-US" sz="1400" dirty="0">
              <a:solidFill>
                <a:schemeClr val="tx2"/>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3B9459DE-E865-4C6C-8B24-C3DAF66BA2D3}"/>
              </a:ext>
            </a:extLst>
          </p:cNvPr>
          <p:cNvSpPr txBox="1"/>
          <p:nvPr/>
        </p:nvSpPr>
        <p:spPr>
          <a:xfrm>
            <a:off x="7325089" y="4380761"/>
            <a:ext cx="3098858" cy="207814"/>
          </a:xfrm>
          <a:prstGeom prst="rect">
            <a:avLst/>
          </a:prstGeom>
          <a:noFill/>
        </p:spPr>
        <p:txBody>
          <a:bodyPr rot="0" spcFirstLastPara="0" vertOverflow="overflow" horzOverflow="overflow" vert="horz" wrap="square" lIns="68644" tIns="34322" rIns="68644" bIns="34322" numCol="1" spcCol="0" rtlCol="0" fromWordArt="0" anchor="t" anchorCtr="0" forceAA="0" compatLnSpc="1">
            <a:prstTxWarp prst="textNoShape">
              <a:avLst/>
            </a:prstTxWarp>
            <a:spAutoFit/>
          </a:bodyPr>
          <a:lstStyle/>
          <a:p>
            <a:r>
              <a:rPr lang="en-US" sz="900" i="1" dirty="0">
                <a:latin typeface="Poppins"/>
                <a:cs typeface="Poppins"/>
              </a:rPr>
              <a:t>See page 4 of the RFP</a:t>
            </a:r>
            <a:endParaRPr lang="en-US" sz="1200" i="1" dirty="0">
              <a:latin typeface="Poppins"/>
              <a:cs typeface="Poppins"/>
            </a:endParaRPr>
          </a:p>
        </p:txBody>
      </p:sp>
      <p:sp>
        <p:nvSpPr>
          <p:cNvPr id="5" name="Title 4">
            <a:extLst>
              <a:ext uri="{FF2B5EF4-FFF2-40B4-BE49-F238E27FC236}">
                <a16:creationId xmlns:a16="http://schemas.microsoft.com/office/drawing/2014/main" id="{56A763B1-93F3-5C7E-BD13-BE2AFE886E9C}"/>
              </a:ext>
            </a:extLst>
          </p:cNvPr>
          <p:cNvSpPr>
            <a:spLocks noGrp="1"/>
          </p:cNvSpPr>
          <p:nvPr>
            <p:ph type="title"/>
          </p:nvPr>
        </p:nvSpPr>
        <p:spPr>
          <a:xfrm>
            <a:off x="364566" y="641337"/>
            <a:ext cx="5142773" cy="304287"/>
          </a:xfrm>
        </p:spPr>
        <p:txBody>
          <a:bodyPr/>
          <a:lstStyle/>
          <a:p>
            <a:r>
              <a:rPr lang="en-US" dirty="0">
                <a:solidFill>
                  <a:schemeClr val="accent1"/>
                </a:solidFill>
              </a:rPr>
              <a:t>CBE-RAP Background &amp; Objectives</a:t>
            </a:r>
          </a:p>
        </p:txBody>
      </p:sp>
    </p:spTree>
    <p:extLst>
      <p:ext uri="{BB962C8B-B14F-4D97-AF65-F5344CB8AC3E}">
        <p14:creationId xmlns:p14="http://schemas.microsoft.com/office/powerpoint/2010/main" val="101874609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867d1a5-5827-4927-b797-91c0fe867b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862A7241CD5C4BB9A49AEC91EB145E" ma:contentTypeVersion="15" ma:contentTypeDescription="Create a new document." ma:contentTypeScope="" ma:versionID="74831ae822e9030cc1c4c37446703429">
  <xsd:schema xmlns:xsd="http://www.w3.org/2001/XMLSchema" xmlns:xs="http://www.w3.org/2001/XMLSchema" xmlns:p="http://schemas.microsoft.com/office/2006/metadata/properties" xmlns:ns3="26e7f4b6-3714-4cf5-b0ae-a47b16f23eba" xmlns:ns4="c867d1a5-5827-4927-b797-91c0fe867b8f" targetNamespace="http://schemas.microsoft.com/office/2006/metadata/properties" ma:root="true" ma:fieldsID="f8edaa9d96b1c5c96fb151b95176c162" ns3:_="" ns4:_="">
    <xsd:import namespace="26e7f4b6-3714-4cf5-b0ae-a47b16f23eba"/>
    <xsd:import namespace="c867d1a5-5827-4927-b797-91c0fe867b8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LengthInSecond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7f4b6-3714-4cf5-b0ae-a47b16f23eb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7d1a5-5827-4927-b797-91c0fe867b8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E23B51-3939-418A-8C37-549F4FBCC07F}">
  <ds:schemaRefs>
    <ds:schemaRef ds:uri="http://schemas.microsoft.com/sharepoint/v3/contenttype/forms"/>
  </ds:schemaRefs>
</ds:datastoreItem>
</file>

<file path=customXml/itemProps2.xml><?xml version="1.0" encoding="utf-8"?>
<ds:datastoreItem xmlns:ds="http://schemas.openxmlformats.org/officeDocument/2006/customXml" ds:itemID="{4329C326-D398-4D13-9B97-4043A0F8168F}">
  <ds:schemaRefs>
    <ds:schemaRef ds:uri="http://www.w3.org/XML/1998/namespace"/>
    <ds:schemaRef ds:uri="http://schemas.microsoft.com/office/infopath/2007/PartnerControls"/>
    <ds:schemaRef ds:uri="http://purl.org/dc/dcmitype/"/>
    <ds:schemaRef ds:uri="26e7f4b6-3714-4cf5-b0ae-a47b16f23eba"/>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c867d1a5-5827-4927-b797-91c0fe867b8f"/>
    <ds:schemaRef ds:uri="http://purl.org/dc/terms/"/>
  </ds:schemaRefs>
</ds:datastoreItem>
</file>

<file path=customXml/itemProps3.xml><?xml version="1.0" encoding="utf-8"?>
<ds:datastoreItem xmlns:ds="http://schemas.openxmlformats.org/officeDocument/2006/customXml" ds:itemID="{7B8333F3-C794-4947-A07D-451EE53D4D61}">
  <ds:schemaRefs>
    <ds:schemaRef ds:uri="26e7f4b6-3714-4cf5-b0ae-a47b16f23eba"/>
    <ds:schemaRef ds:uri="c867d1a5-5827-4927-b797-91c0fe867b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2273</TotalTime>
  <Words>4449</Words>
  <Application>Microsoft Office PowerPoint</Application>
  <PresentationFormat>Custom</PresentationFormat>
  <Paragraphs>432</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Poppins</vt:lpstr>
      <vt:lpstr>Montserrat</vt:lpstr>
      <vt:lpstr>Poppins SemiBold</vt:lpstr>
      <vt:lpstr>Arial</vt:lpstr>
      <vt:lpstr>Calibri</vt:lpstr>
      <vt:lpstr>Wingdings</vt:lpstr>
      <vt:lpstr>Calibri Light</vt:lpstr>
      <vt:lpstr>Aptos</vt:lpstr>
      <vt:lpstr>Verdana</vt:lpstr>
      <vt:lpstr>Roboto</vt:lpstr>
      <vt:lpstr>Office 2013 - 2022 Theme</vt:lpstr>
      <vt:lpstr>Center Based Educator Registered Apprenticeship Program Pre-Bid Conference</vt:lpstr>
      <vt:lpstr>PowerPoint Presentation</vt:lpstr>
      <vt:lpstr>Agenda</vt:lpstr>
      <vt:lpstr>PowerPoint Presentation</vt:lpstr>
      <vt:lpstr>PowerPoint Presentation</vt:lpstr>
      <vt:lpstr>PowerPoint Presentation</vt:lpstr>
      <vt:lpstr>PowerPoint Presentation</vt:lpstr>
      <vt:lpstr>Program &amp; Strategic Vision</vt:lpstr>
      <vt:lpstr>CBE-RAP Background &amp; Objectives</vt:lpstr>
      <vt:lpstr>Benefits of the Apprenticeship</vt:lpstr>
      <vt:lpstr>Opportunity</vt:lpstr>
      <vt:lpstr>Essential Qualifications</vt:lpstr>
      <vt:lpstr>RFP Overview</vt:lpstr>
      <vt:lpstr>Vision For Success </vt:lpstr>
      <vt:lpstr>Vision For Success </vt:lpstr>
      <vt:lpstr>Vision For Success</vt:lpstr>
      <vt:lpstr>PowerPoint Presentation</vt:lpstr>
      <vt:lpstr>PowerPoint Presentation</vt:lpstr>
      <vt:lpstr>RFP Logistics</vt:lpstr>
      <vt:lpstr>PowerPoint Presentation</vt:lpstr>
      <vt:lpstr>PowerPoint Presentation</vt:lpstr>
      <vt:lpstr>PowerPoint Presentation</vt:lpstr>
      <vt:lpstr>PowerPoint Presentation</vt:lpstr>
      <vt:lpstr>Evaluation Criteria</vt:lpstr>
      <vt:lpstr>PowerPoint Presentation</vt:lpstr>
      <vt:lpstr>Questions</vt:lpstr>
      <vt:lpstr> </vt:lpstr>
      <vt:lpstr> </vt:lpstr>
      <vt:lpstr> </vt:lpstr>
      <vt:lpstr> </vt:lpstr>
      <vt:lpstr> </vt:lpstr>
      <vt:lpstr>OEC </vt:lpstr>
      <vt:lpstr>Timelines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Lamy</dc:creator>
  <cp:lastModifiedBy>Raymond, Lindsay</cp:lastModifiedBy>
  <cp:revision>147</cp:revision>
  <dcterms:created xsi:type="dcterms:W3CDTF">2023-08-04T15:11:54Z</dcterms:created>
  <dcterms:modified xsi:type="dcterms:W3CDTF">2024-08-28T13:59:44Z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0x010100E1862A7241CD5C4BB9A49AEC91EB145E</vt:lpwstr>
  </property>
</Properties>
</file>